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00" r:id="rId5"/>
  </p:sldMasterIdLst>
  <p:notesMasterIdLst>
    <p:notesMasterId r:id="rId57"/>
  </p:notesMasterIdLst>
  <p:sldIdLst>
    <p:sldId id="305" r:id="rId6"/>
    <p:sldId id="273" r:id="rId7"/>
    <p:sldId id="350" r:id="rId8"/>
    <p:sldId id="361" r:id="rId9"/>
    <p:sldId id="363" r:id="rId10"/>
    <p:sldId id="365" r:id="rId11"/>
    <p:sldId id="366" r:id="rId12"/>
    <p:sldId id="367" r:id="rId13"/>
    <p:sldId id="378" r:id="rId14"/>
    <p:sldId id="368" r:id="rId15"/>
    <p:sldId id="369" r:id="rId16"/>
    <p:sldId id="370" r:id="rId17"/>
    <p:sldId id="372" r:id="rId18"/>
    <p:sldId id="371" r:id="rId19"/>
    <p:sldId id="373" r:id="rId20"/>
    <p:sldId id="375" r:id="rId21"/>
    <p:sldId id="376" r:id="rId22"/>
    <p:sldId id="377" r:id="rId23"/>
    <p:sldId id="380" r:id="rId24"/>
    <p:sldId id="379" r:id="rId25"/>
    <p:sldId id="382" r:id="rId26"/>
    <p:sldId id="381" r:id="rId27"/>
    <p:sldId id="384" r:id="rId28"/>
    <p:sldId id="385" r:id="rId29"/>
    <p:sldId id="386" r:id="rId30"/>
    <p:sldId id="387" r:id="rId31"/>
    <p:sldId id="389" r:id="rId32"/>
    <p:sldId id="388" r:id="rId33"/>
    <p:sldId id="390" r:id="rId34"/>
    <p:sldId id="399" r:id="rId35"/>
    <p:sldId id="392" r:id="rId36"/>
    <p:sldId id="391" r:id="rId37"/>
    <p:sldId id="393" r:id="rId38"/>
    <p:sldId id="394" r:id="rId39"/>
    <p:sldId id="364" r:id="rId40"/>
    <p:sldId id="398" r:id="rId41"/>
    <p:sldId id="400" r:id="rId42"/>
    <p:sldId id="395" r:id="rId43"/>
    <p:sldId id="397" r:id="rId44"/>
    <p:sldId id="396" r:id="rId45"/>
    <p:sldId id="299" r:id="rId46"/>
    <p:sldId id="362" r:id="rId47"/>
    <p:sldId id="341" r:id="rId48"/>
    <p:sldId id="342" r:id="rId49"/>
    <p:sldId id="319" r:id="rId50"/>
    <p:sldId id="357" r:id="rId51"/>
    <p:sldId id="358" r:id="rId52"/>
    <p:sldId id="346" r:id="rId53"/>
    <p:sldId id="322" r:id="rId54"/>
    <p:sldId id="360" r:id="rId55"/>
    <p:sldId id="345" r:id="rId5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176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354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531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708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5886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062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239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417" algn="l" defTabSz="730212" rtl="0" fontAlgn="auto" latinLnBrk="0" hangingPunct="0">
      <a:lnSpc>
        <a:spcPct val="100000"/>
      </a:lnSpc>
      <a:spcBef>
        <a:spcPts val="18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6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3"/>
          </a:solidFill>
        </a:fill>
      </a:tcStyle>
    </a:wholeTbl>
    <a:band2H>
      <a:tcTxStyle/>
      <a:tcStyle>
        <a:tcBdr/>
        <a:fill>
          <a:solidFill>
            <a:srgbClr val="E6F0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5E7"/>
          </a:solidFill>
        </a:fill>
      </a:tcStyle>
    </a:wholeTbl>
    <a:band2H>
      <a:tcTxStyle/>
      <a:tcStyle>
        <a:tcBdr/>
        <a:fill>
          <a:solidFill>
            <a:srgbClr val="E7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CD5"/>
          </a:solidFill>
        </a:fill>
      </a:tcStyle>
    </a:wholeTbl>
    <a:band2H>
      <a:tcTxStyle/>
      <a:tcStyle>
        <a:tcBdr/>
        <a:fill>
          <a:solidFill>
            <a:srgbClr val="ECE7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12121"/>
              </a:solidFill>
              <a:prstDash val="solid"/>
              <a:round/>
            </a:ln>
          </a:top>
          <a:bottom>
            <a:ln w="254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12121"/>
              </a:solidFill>
              <a:prstDash val="solid"/>
              <a:round/>
            </a:ln>
          </a:top>
          <a:bottom>
            <a:ln w="254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3" autoAdjust="0"/>
    <p:restoredTop sz="94214"/>
  </p:normalViewPr>
  <p:slideViewPr>
    <p:cSldViewPr snapToGrid="0" snapToObjects="1" showGuides="1">
      <p:cViewPr>
        <p:scale>
          <a:sx n="90" d="100"/>
          <a:sy n="90" d="100"/>
        </p:scale>
        <p:origin x="78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2F8DAD-978D-4F48-BD6B-3DD54B8B0591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083C24-BEBC-4BC5-8B3E-4DFAC1B33F1A}">
      <dgm:prSet phldrT="[Text]"/>
      <dgm:spPr/>
      <dgm:t>
        <a:bodyPr/>
        <a:lstStyle/>
        <a:p>
          <a:endParaRPr lang="en-US" dirty="0"/>
        </a:p>
        <a:p>
          <a:endParaRPr lang="en-US" dirty="0"/>
        </a:p>
        <a:p>
          <a:r>
            <a:rPr lang="en-US" dirty="0"/>
            <a:t>Luc Bijnens</a:t>
          </a:r>
        </a:p>
        <a:p>
          <a:r>
            <a:rPr lang="en-US" dirty="0"/>
            <a:t>Dea Putri</a:t>
          </a:r>
        </a:p>
        <a:p>
          <a:r>
            <a:rPr lang="en-US" dirty="0"/>
            <a:t> </a:t>
          </a:r>
          <a:r>
            <a:rPr lang="en-US" dirty="0" err="1"/>
            <a:t>ThierryVan</a:t>
          </a:r>
          <a:r>
            <a:rPr lang="en-US" dirty="0"/>
            <a:t> Effelterre</a:t>
          </a:r>
        </a:p>
        <a:p>
          <a:r>
            <a:rPr lang="en-US" dirty="0"/>
            <a:t> Kathy Mutambanengwe</a:t>
          </a:r>
        </a:p>
        <a:p>
          <a:r>
            <a:rPr lang="en-US" dirty="0"/>
            <a:t>Matilda </a:t>
          </a:r>
          <a:r>
            <a:rPr lang="en-US" dirty="0" err="1"/>
            <a:t>Hshieh</a:t>
          </a:r>
          <a:endParaRPr lang="en-US" dirty="0"/>
        </a:p>
      </dgm:t>
    </dgm:pt>
    <dgm:pt modelId="{BFCE0BB6-A8A2-4D5D-A16E-6422D9DFE004}" type="parTrans" cxnId="{54FCB02B-0A09-44A3-B905-6C92F085F84A}">
      <dgm:prSet/>
      <dgm:spPr/>
      <dgm:t>
        <a:bodyPr/>
        <a:lstStyle/>
        <a:p>
          <a:endParaRPr lang="en-US"/>
        </a:p>
      </dgm:t>
    </dgm:pt>
    <dgm:pt modelId="{69122C4F-9619-45C0-AA4A-74559C65802E}" type="sibTrans" cxnId="{54FCB02B-0A09-44A3-B905-6C92F085F84A}">
      <dgm:prSet/>
      <dgm:spPr/>
      <dgm:t>
        <a:bodyPr/>
        <a:lstStyle/>
        <a:p>
          <a:endParaRPr lang="en-US"/>
        </a:p>
      </dgm:t>
    </dgm:pt>
    <dgm:pt modelId="{7DF9A8C0-8271-491F-AF3E-0C7E1CFEFCBF}">
      <dgm:prSet phldrT="[Text]" custT="1"/>
      <dgm:spPr/>
      <dgm:t>
        <a:bodyPr/>
        <a:lstStyle/>
        <a:p>
          <a:endParaRPr lang="en-US" sz="2200" dirty="0"/>
        </a:p>
        <a:p>
          <a:r>
            <a:rPr lang="en-US" sz="1600" dirty="0" err="1"/>
            <a:t>Ziv</a:t>
          </a:r>
          <a:r>
            <a:rPr lang="en-US" sz="1600" dirty="0"/>
            <a:t> </a:t>
          </a:r>
          <a:r>
            <a:rPr lang="en-US" sz="1600" dirty="0" err="1"/>
            <a:t>Shkedy</a:t>
          </a:r>
          <a:endParaRPr lang="en-US" sz="1600" dirty="0"/>
        </a:p>
        <a:p>
          <a:r>
            <a:rPr lang="en-US" sz="1600" dirty="0"/>
            <a:t>Nolen Joy </a:t>
          </a:r>
          <a:r>
            <a:rPr lang="en-US" sz="1600" dirty="0" err="1"/>
            <a:t>Perualia</a:t>
          </a:r>
          <a:endParaRPr lang="en-US" sz="1600" dirty="0"/>
        </a:p>
        <a:p>
          <a:r>
            <a:rPr lang="en-US" sz="1600" dirty="0"/>
            <a:t>Rudradev** Sengupta</a:t>
          </a:r>
        </a:p>
      </dgm:t>
    </dgm:pt>
    <dgm:pt modelId="{F4166900-B5DB-4CD2-83B9-240A9BB2227D}" type="parTrans" cxnId="{E0BE8F8F-5AA7-4713-A219-8E7EAA59FA69}">
      <dgm:prSet/>
      <dgm:spPr/>
      <dgm:t>
        <a:bodyPr/>
        <a:lstStyle/>
        <a:p>
          <a:endParaRPr lang="en-US"/>
        </a:p>
      </dgm:t>
    </dgm:pt>
    <dgm:pt modelId="{5BEB246C-0B9F-4797-AC58-C707F493BF8A}" type="sibTrans" cxnId="{E0BE8F8F-5AA7-4713-A219-8E7EAA59FA69}">
      <dgm:prSet/>
      <dgm:spPr/>
      <dgm:t>
        <a:bodyPr/>
        <a:lstStyle/>
        <a:p>
          <a:endParaRPr lang="en-US"/>
        </a:p>
      </dgm:t>
    </dgm:pt>
    <dgm:pt modelId="{25F08263-D9C6-4696-A7A1-8192E32FC904}">
      <dgm:prSet phldrT="[Text]" custT="1"/>
      <dgm:spPr/>
      <dgm:t>
        <a:bodyPr/>
        <a:lstStyle/>
        <a:p>
          <a:r>
            <a:rPr lang="en-US" sz="1800" dirty="0"/>
            <a:t>Martin Blaser*</a:t>
          </a:r>
        </a:p>
        <a:p>
          <a:r>
            <a:rPr lang="en-US" sz="1800" dirty="0"/>
            <a:t>Victoria Ruiz</a:t>
          </a:r>
        </a:p>
        <a:p>
          <a:r>
            <a:rPr lang="en-US" sz="1800" dirty="0"/>
            <a:t>Thomas </a:t>
          </a:r>
          <a:r>
            <a:rPr lang="en-US" sz="1800" dirty="0" err="1"/>
            <a:t>Battaglia</a:t>
          </a:r>
          <a:endParaRPr lang="en-US" sz="1800" dirty="0"/>
        </a:p>
      </dgm:t>
    </dgm:pt>
    <dgm:pt modelId="{8493BC98-2E25-4947-8CD1-2A9BB4B1CAA7}" type="parTrans" cxnId="{6D7934D3-602E-4785-A225-674E65824B48}">
      <dgm:prSet/>
      <dgm:spPr/>
      <dgm:t>
        <a:bodyPr/>
        <a:lstStyle/>
        <a:p>
          <a:endParaRPr lang="en-US"/>
        </a:p>
      </dgm:t>
    </dgm:pt>
    <dgm:pt modelId="{F57B8CBB-8407-4FC1-A88C-ED7F0C59F5B6}" type="sibTrans" cxnId="{6D7934D3-602E-4785-A225-674E65824B48}">
      <dgm:prSet/>
      <dgm:spPr/>
      <dgm:t>
        <a:bodyPr/>
        <a:lstStyle/>
        <a:p>
          <a:endParaRPr lang="en-US"/>
        </a:p>
      </dgm:t>
    </dgm:pt>
    <dgm:pt modelId="{1ED1B858-97AD-41B2-BF3D-B5D1971D2EBB}">
      <dgm:prSet phldrT="[Text]" custT="1"/>
      <dgm:spPr/>
      <dgm:t>
        <a:bodyPr/>
        <a:lstStyle/>
        <a:p>
          <a:r>
            <a:rPr lang="en-US" sz="1600" dirty="0"/>
            <a:t>Jeremiah Faith</a:t>
          </a:r>
        </a:p>
        <a:p>
          <a:r>
            <a:rPr lang="en-US" sz="1600" dirty="0"/>
            <a:t>Eduardo Contijoch</a:t>
          </a:r>
        </a:p>
        <a:p>
          <a:r>
            <a:rPr lang="en-US" sz="1600" dirty="0"/>
            <a:t>Graham</a:t>
          </a:r>
        </a:p>
      </dgm:t>
    </dgm:pt>
    <dgm:pt modelId="{DA51A152-11BC-4A74-8334-35A22680FF7E}" type="parTrans" cxnId="{B9B91B24-A0A0-4823-9E55-658E672E6FFD}">
      <dgm:prSet/>
      <dgm:spPr/>
      <dgm:t>
        <a:bodyPr/>
        <a:lstStyle/>
        <a:p>
          <a:endParaRPr lang="en-US"/>
        </a:p>
      </dgm:t>
    </dgm:pt>
    <dgm:pt modelId="{0E1F249F-4FFD-4365-8F7F-52895585BCA7}" type="sibTrans" cxnId="{B9B91B24-A0A0-4823-9E55-658E672E6FFD}">
      <dgm:prSet/>
      <dgm:spPr/>
      <dgm:t>
        <a:bodyPr/>
        <a:lstStyle/>
        <a:p>
          <a:endParaRPr lang="en-US"/>
        </a:p>
      </dgm:t>
    </dgm:pt>
    <dgm:pt modelId="{817DC976-16CE-4CDA-8C14-3ED546378D98}">
      <dgm:prSet custT="1"/>
      <dgm:spPr/>
      <dgm:t>
        <a:bodyPr/>
        <a:lstStyle/>
        <a:p>
          <a:pPr>
            <a:buClr>
              <a:srgbClr val="505050"/>
            </a:buClr>
            <a:buSzTx/>
            <a:buFontTx/>
            <a:buChar char="–"/>
          </a:pPr>
          <a:endParaRPr kumimoji="0" lang="nl-BE" sz="2000" b="0" i="0" u="none" strike="noStrike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>
            <a:buClr>
              <a:srgbClr val="505050"/>
            </a:buClr>
            <a:buSzTx/>
            <a:buFontTx/>
            <a:buChar char="–"/>
          </a:pPr>
          <a:endParaRPr kumimoji="0" lang="nl-BE" sz="2000" b="0" i="0" u="none" strike="noStrike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>
            <a:buClr>
              <a:srgbClr val="505050"/>
            </a:buClr>
            <a:buSzTx/>
            <a:buFontTx/>
            <a:buChar char="–"/>
          </a:pPr>
          <a:endParaRPr kumimoji="0" lang="nl-BE" sz="2000" b="0" i="0" u="none" strike="noStrike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>
            <a:buClr>
              <a:srgbClr val="505050"/>
            </a:buClr>
            <a:buSzTx/>
            <a:buFontTx/>
            <a:buChar char="–"/>
          </a:pPr>
          <a:endParaRPr kumimoji="0" lang="nl-BE" sz="2000" b="0" i="0" u="none" strike="noStrike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>
            <a:buClr>
              <a:srgbClr val="505050"/>
            </a:buClr>
            <a:buSzTx/>
            <a:buFontTx/>
            <a:buChar char="–"/>
          </a:pPr>
          <a:r>
            <a:rPr kumimoji="0" lang="nl-BE" sz="1800" b="0" i="0" u="none" strike="noStrike" cap="none" spc="0" normalizeH="0" baseline="0" noProof="0" dirty="0">
              <a:ln/>
              <a:effectLst/>
              <a:uLnTx/>
              <a:uFillTx/>
              <a:latin typeface="Verdana"/>
              <a:ea typeface="ＭＳ Ｐゴシック" pitchFamily="42" charset="-128"/>
            </a:rPr>
            <a:t>Olivier Thas</a:t>
          </a:r>
        </a:p>
        <a:p>
          <a:pPr>
            <a:buClr>
              <a:srgbClr val="505050"/>
            </a:buClr>
            <a:buSzTx/>
            <a:buFontTx/>
            <a:buChar char="–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Verdana"/>
              <a:ea typeface="ＭＳ Ｐゴシック" pitchFamily="42" charset="-128"/>
            </a:rPr>
            <a:t>Stijn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Verdana"/>
              <a:ea typeface="ＭＳ Ｐゴシック" pitchFamily="42" charset="-128"/>
            </a:rPr>
            <a:t>Hawinkel</a:t>
          </a:r>
          <a:endParaRPr kumimoji="0" lang="en-US" sz="1800" b="0" i="0" u="none" strike="noStrike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>
            <a:buClr>
              <a:srgbClr val="505050"/>
            </a:buClr>
            <a:buSzTx/>
            <a:buFontTx/>
            <a:buChar char="–"/>
          </a:pPr>
          <a:endParaRPr lang="en-US" sz="2800" dirty="0"/>
        </a:p>
      </dgm:t>
    </dgm:pt>
    <dgm:pt modelId="{4A087DE7-23DE-49B1-8D90-179ABA7D8476}" type="parTrans" cxnId="{AFD1DB15-FF7E-4102-BFA0-258FF49C1BC4}">
      <dgm:prSet/>
      <dgm:spPr/>
      <dgm:t>
        <a:bodyPr/>
        <a:lstStyle/>
        <a:p>
          <a:endParaRPr lang="en-US"/>
        </a:p>
      </dgm:t>
    </dgm:pt>
    <dgm:pt modelId="{055A073D-32B6-457D-BD33-1F10D8FF683B}" type="sibTrans" cxnId="{AFD1DB15-FF7E-4102-BFA0-258FF49C1BC4}">
      <dgm:prSet/>
      <dgm:spPr/>
      <dgm:t>
        <a:bodyPr/>
        <a:lstStyle/>
        <a:p>
          <a:endParaRPr lang="en-US"/>
        </a:p>
      </dgm:t>
    </dgm:pt>
    <dgm:pt modelId="{248FC49E-AFB3-46EC-919F-153386BBEAA1}" type="pres">
      <dgm:prSet presAssocID="{9E2F8DAD-978D-4F48-BD6B-3DD54B8B059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E10D935-9082-46F4-96E1-D0B8B7D5F246}" type="pres">
      <dgm:prSet presAssocID="{D8083C24-BEBC-4BC5-8B3E-4DFAC1B33F1A}" presName="centerShape" presStyleLbl="node0" presStyleIdx="0" presStyleCnt="1" custScaleX="114872" custScaleY="119860" custLinFactNeighborX="2539" custLinFactNeighborY="8064"/>
      <dgm:spPr/>
    </dgm:pt>
    <dgm:pt modelId="{62F40CD3-E665-4200-A943-84BFDAF257A0}" type="pres">
      <dgm:prSet presAssocID="{F4166900-B5DB-4CD2-83B9-240A9BB2227D}" presName="parTrans" presStyleLbl="bgSibTrans2D1" presStyleIdx="0" presStyleCnt="4" custLinFactNeighborX="5406" custLinFactNeighborY="-1435"/>
      <dgm:spPr/>
    </dgm:pt>
    <dgm:pt modelId="{5ECAEA9A-94C2-4ED0-97D8-49DF4F4CFB78}" type="pres">
      <dgm:prSet presAssocID="{7DF9A8C0-8271-491F-AF3E-0C7E1CFEFCBF}" presName="node" presStyleLbl="node1" presStyleIdx="0" presStyleCnt="4" custScaleX="113242" custScaleY="140848" custRadScaleRad="114519" custRadScaleInc="-30421">
        <dgm:presLayoutVars>
          <dgm:bulletEnabled val="1"/>
        </dgm:presLayoutVars>
      </dgm:prSet>
      <dgm:spPr/>
    </dgm:pt>
    <dgm:pt modelId="{3964C9F5-E62F-4B5B-BDFD-1DBFEECFFA7D}" type="pres">
      <dgm:prSet presAssocID="{8493BC98-2E25-4947-8CD1-2A9BB4B1CAA7}" presName="parTrans" presStyleLbl="bgSibTrans2D1" presStyleIdx="1" presStyleCnt="4"/>
      <dgm:spPr/>
    </dgm:pt>
    <dgm:pt modelId="{98F3E869-457B-4D44-926D-62F0AB1F1838}" type="pres">
      <dgm:prSet presAssocID="{25F08263-D9C6-4696-A7A1-8192E32FC904}" presName="node" presStyleLbl="node1" presStyleIdx="1" presStyleCnt="4" custScaleX="135027" custRadScaleRad="109533" custRadScaleInc="-21245">
        <dgm:presLayoutVars>
          <dgm:bulletEnabled val="1"/>
        </dgm:presLayoutVars>
      </dgm:prSet>
      <dgm:spPr/>
    </dgm:pt>
    <dgm:pt modelId="{40D33DBE-B671-45C1-B79B-75A1E0651669}" type="pres">
      <dgm:prSet presAssocID="{DA51A152-11BC-4A74-8334-35A22680FF7E}" presName="parTrans" presStyleLbl="bgSibTrans2D1" presStyleIdx="2" presStyleCnt="4"/>
      <dgm:spPr/>
    </dgm:pt>
    <dgm:pt modelId="{C3896153-2471-47D8-8DB1-38B98DA46B8F}" type="pres">
      <dgm:prSet presAssocID="{1ED1B858-97AD-41B2-BF3D-B5D1971D2EBB}" presName="node" presStyleLbl="node1" presStyleIdx="2" presStyleCnt="4" custScaleX="96385" custRadScaleRad="107524" custRadScaleInc="15004">
        <dgm:presLayoutVars>
          <dgm:bulletEnabled val="1"/>
        </dgm:presLayoutVars>
      </dgm:prSet>
      <dgm:spPr/>
    </dgm:pt>
    <dgm:pt modelId="{DD225474-9244-4B91-BCDB-166C17244E40}" type="pres">
      <dgm:prSet presAssocID="{4A087DE7-23DE-49B1-8D90-179ABA7D8476}" presName="parTrans" presStyleLbl="bgSibTrans2D1" presStyleIdx="3" presStyleCnt="4" custLinFactNeighborX="-6277" custLinFactNeighborY="7119"/>
      <dgm:spPr/>
    </dgm:pt>
    <dgm:pt modelId="{88131697-D3FD-435D-8876-6859B450B4D9}" type="pres">
      <dgm:prSet presAssocID="{817DC976-16CE-4CDA-8C14-3ED546378D98}" presName="node" presStyleLbl="node1" presStyleIdx="3" presStyleCnt="4" custScaleX="94420" custScaleY="140603" custRadScaleRad="103678" custRadScaleInc="31152">
        <dgm:presLayoutVars>
          <dgm:bulletEnabled val="1"/>
        </dgm:presLayoutVars>
      </dgm:prSet>
      <dgm:spPr/>
    </dgm:pt>
  </dgm:ptLst>
  <dgm:cxnLst>
    <dgm:cxn modelId="{AFD1DB15-FF7E-4102-BFA0-258FF49C1BC4}" srcId="{D8083C24-BEBC-4BC5-8B3E-4DFAC1B33F1A}" destId="{817DC976-16CE-4CDA-8C14-3ED546378D98}" srcOrd="3" destOrd="0" parTransId="{4A087DE7-23DE-49B1-8D90-179ABA7D8476}" sibTransId="{055A073D-32B6-457D-BD33-1F10D8FF683B}"/>
    <dgm:cxn modelId="{B9B91B24-A0A0-4823-9E55-658E672E6FFD}" srcId="{D8083C24-BEBC-4BC5-8B3E-4DFAC1B33F1A}" destId="{1ED1B858-97AD-41B2-BF3D-B5D1971D2EBB}" srcOrd="2" destOrd="0" parTransId="{DA51A152-11BC-4A74-8334-35A22680FF7E}" sibTransId="{0E1F249F-4FFD-4365-8F7F-52895585BCA7}"/>
    <dgm:cxn modelId="{54FCB02B-0A09-44A3-B905-6C92F085F84A}" srcId="{9E2F8DAD-978D-4F48-BD6B-3DD54B8B0591}" destId="{D8083C24-BEBC-4BC5-8B3E-4DFAC1B33F1A}" srcOrd="0" destOrd="0" parTransId="{BFCE0BB6-A8A2-4D5D-A16E-6422D9DFE004}" sibTransId="{69122C4F-9619-45C0-AA4A-74559C65802E}"/>
    <dgm:cxn modelId="{1E6D5438-7BF7-476C-A4C1-76730D08ED92}" type="presOf" srcId="{DA51A152-11BC-4A74-8334-35A22680FF7E}" destId="{40D33DBE-B671-45C1-B79B-75A1E0651669}" srcOrd="0" destOrd="0" presId="urn:microsoft.com/office/officeart/2005/8/layout/radial4"/>
    <dgm:cxn modelId="{E6B4E73F-171F-46AF-87AF-49F24F5F0AA7}" type="presOf" srcId="{1ED1B858-97AD-41B2-BF3D-B5D1971D2EBB}" destId="{C3896153-2471-47D8-8DB1-38B98DA46B8F}" srcOrd="0" destOrd="0" presId="urn:microsoft.com/office/officeart/2005/8/layout/radial4"/>
    <dgm:cxn modelId="{65BE975C-DBFD-4F74-985A-C25663377D01}" type="presOf" srcId="{9E2F8DAD-978D-4F48-BD6B-3DD54B8B0591}" destId="{248FC49E-AFB3-46EC-919F-153386BBEAA1}" srcOrd="0" destOrd="0" presId="urn:microsoft.com/office/officeart/2005/8/layout/radial4"/>
    <dgm:cxn modelId="{0C012746-0E64-455E-BD15-27448513EA4D}" type="presOf" srcId="{4A087DE7-23DE-49B1-8D90-179ABA7D8476}" destId="{DD225474-9244-4B91-BCDB-166C17244E40}" srcOrd="0" destOrd="0" presId="urn:microsoft.com/office/officeart/2005/8/layout/radial4"/>
    <dgm:cxn modelId="{A215784D-4CAB-4B25-A476-26176C679B45}" type="presOf" srcId="{817DC976-16CE-4CDA-8C14-3ED546378D98}" destId="{88131697-D3FD-435D-8876-6859B450B4D9}" srcOrd="0" destOrd="0" presId="urn:microsoft.com/office/officeart/2005/8/layout/radial4"/>
    <dgm:cxn modelId="{92C63872-C7F0-4649-AD6B-0C683E997833}" type="presOf" srcId="{D8083C24-BEBC-4BC5-8B3E-4DFAC1B33F1A}" destId="{3E10D935-9082-46F4-96E1-D0B8B7D5F246}" srcOrd="0" destOrd="0" presId="urn:microsoft.com/office/officeart/2005/8/layout/radial4"/>
    <dgm:cxn modelId="{9586D057-383B-4025-A117-E0764D3711DC}" type="presOf" srcId="{7DF9A8C0-8271-491F-AF3E-0C7E1CFEFCBF}" destId="{5ECAEA9A-94C2-4ED0-97D8-49DF4F4CFB78}" srcOrd="0" destOrd="0" presId="urn:microsoft.com/office/officeart/2005/8/layout/radial4"/>
    <dgm:cxn modelId="{0AF6938A-0710-4172-8BB3-C3C7DD21DDAA}" type="presOf" srcId="{F4166900-B5DB-4CD2-83B9-240A9BB2227D}" destId="{62F40CD3-E665-4200-A943-84BFDAF257A0}" srcOrd="0" destOrd="0" presId="urn:microsoft.com/office/officeart/2005/8/layout/radial4"/>
    <dgm:cxn modelId="{E0BE8F8F-5AA7-4713-A219-8E7EAA59FA69}" srcId="{D8083C24-BEBC-4BC5-8B3E-4DFAC1B33F1A}" destId="{7DF9A8C0-8271-491F-AF3E-0C7E1CFEFCBF}" srcOrd="0" destOrd="0" parTransId="{F4166900-B5DB-4CD2-83B9-240A9BB2227D}" sibTransId="{5BEB246C-0B9F-4797-AC58-C707F493BF8A}"/>
    <dgm:cxn modelId="{6D7934D3-602E-4785-A225-674E65824B48}" srcId="{D8083C24-BEBC-4BC5-8B3E-4DFAC1B33F1A}" destId="{25F08263-D9C6-4696-A7A1-8192E32FC904}" srcOrd="1" destOrd="0" parTransId="{8493BC98-2E25-4947-8CD1-2A9BB4B1CAA7}" sibTransId="{F57B8CBB-8407-4FC1-A88C-ED7F0C59F5B6}"/>
    <dgm:cxn modelId="{29248FF8-8615-456B-ADEC-9D6A6A5319EF}" type="presOf" srcId="{25F08263-D9C6-4696-A7A1-8192E32FC904}" destId="{98F3E869-457B-4D44-926D-62F0AB1F1838}" srcOrd="0" destOrd="0" presId="urn:microsoft.com/office/officeart/2005/8/layout/radial4"/>
    <dgm:cxn modelId="{6ABB9BFE-3E75-4191-8A1F-3EEAA34DCBAF}" type="presOf" srcId="{8493BC98-2E25-4947-8CD1-2A9BB4B1CAA7}" destId="{3964C9F5-E62F-4B5B-BDFD-1DBFEECFFA7D}" srcOrd="0" destOrd="0" presId="urn:microsoft.com/office/officeart/2005/8/layout/radial4"/>
    <dgm:cxn modelId="{E48F646E-FD6D-4CC4-8187-738B63C55DB5}" type="presParOf" srcId="{248FC49E-AFB3-46EC-919F-153386BBEAA1}" destId="{3E10D935-9082-46F4-96E1-D0B8B7D5F246}" srcOrd="0" destOrd="0" presId="urn:microsoft.com/office/officeart/2005/8/layout/radial4"/>
    <dgm:cxn modelId="{DDFE6DA9-7A4C-4830-9930-CEF24361D7A7}" type="presParOf" srcId="{248FC49E-AFB3-46EC-919F-153386BBEAA1}" destId="{62F40CD3-E665-4200-A943-84BFDAF257A0}" srcOrd="1" destOrd="0" presId="urn:microsoft.com/office/officeart/2005/8/layout/radial4"/>
    <dgm:cxn modelId="{E3DFE1AF-8406-41B1-8075-C62F53986B48}" type="presParOf" srcId="{248FC49E-AFB3-46EC-919F-153386BBEAA1}" destId="{5ECAEA9A-94C2-4ED0-97D8-49DF4F4CFB78}" srcOrd="2" destOrd="0" presId="urn:microsoft.com/office/officeart/2005/8/layout/radial4"/>
    <dgm:cxn modelId="{7AE911B6-1302-4180-99A2-CD92EF6E0BAB}" type="presParOf" srcId="{248FC49E-AFB3-46EC-919F-153386BBEAA1}" destId="{3964C9F5-E62F-4B5B-BDFD-1DBFEECFFA7D}" srcOrd="3" destOrd="0" presId="urn:microsoft.com/office/officeart/2005/8/layout/radial4"/>
    <dgm:cxn modelId="{21A4AA13-CB9E-4832-A44A-A39DCE19047C}" type="presParOf" srcId="{248FC49E-AFB3-46EC-919F-153386BBEAA1}" destId="{98F3E869-457B-4D44-926D-62F0AB1F1838}" srcOrd="4" destOrd="0" presId="urn:microsoft.com/office/officeart/2005/8/layout/radial4"/>
    <dgm:cxn modelId="{AE82C94B-12F7-46DC-B936-0FC43C2FF24B}" type="presParOf" srcId="{248FC49E-AFB3-46EC-919F-153386BBEAA1}" destId="{40D33DBE-B671-45C1-B79B-75A1E0651669}" srcOrd="5" destOrd="0" presId="urn:microsoft.com/office/officeart/2005/8/layout/radial4"/>
    <dgm:cxn modelId="{8A72ADC9-795C-43E5-9EA4-CE88AF452F65}" type="presParOf" srcId="{248FC49E-AFB3-46EC-919F-153386BBEAA1}" destId="{C3896153-2471-47D8-8DB1-38B98DA46B8F}" srcOrd="6" destOrd="0" presId="urn:microsoft.com/office/officeart/2005/8/layout/radial4"/>
    <dgm:cxn modelId="{084558E2-2B19-43C6-9EDC-8FC1893DB5FB}" type="presParOf" srcId="{248FC49E-AFB3-46EC-919F-153386BBEAA1}" destId="{DD225474-9244-4B91-BCDB-166C17244E40}" srcOrd="7" destOrd="0" presId="urn:microsoft.com/office/officeart/2005/8/layout/radial4"/>
    <dgm:cxn modelId="{1CB9B369-3D12-48EB-8218-9890FE30C882}" type="presParOf" srcId="{248FC49E-AFB3-46EC-919F-153386BBEAA1}" destId="{88131697-D3FD-435D-8876-6859B450B4D9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D935-9082-46F4-96E1-D0B8B7D5F246}">
      <dsp:nvSpPr>
        <dsp:cNvPr id="0" name=""/>
        <dsp:cNvSpPr/>
      </dsp:nvSpPr>
      <dsp:spPr>
        <a:xfrm>
          <a:off x="3010127" y="2165347"/>
          <a:ext cx="2481545" cy="25892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Luc Bijnens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Dea Putri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  <a:r>
            <a:rPr lang="en-US" sz="1300" kern="1200" dirty="0" err="1"/>
            <a:t>ThierryVan</a:t>
          </a:r>
          <a:r>
            <a:rPr lang="en-US" sz="1300" kern="1200" dirty="0"/>
            <a:t> Effelterre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Kathy Mutambanengwe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Matilda </a:t>
          </a:r>
          <a:r>
            <a:rPr lang="en-US" sz="1300" kern="1200" dirty="0" err="1"/>
            <a:t>Hshieh</a:t>
          </a:r>
          <a:endParaRPr lang="en-US" sz="1300" kern="1200" dirty="0"/>
        </a:p>
      </dsp:txBody>
      <dsp:txXfrm>
        <a:off x="3373541" y="2544541"/>
        <a:ext cx="1754717" cy="1830911"/>
      </dsp:txXfrm>
    </dsp:sp>
    <dsp:sp modelId="{62F40CD3-E665-4200-A943-84BFDAF257A0}">
      <dsp:nvSpPr>
        <dsp:cNvPr id="0" name=""/>
        <dsp:cNvSpPr/>
      </dsp:nvSpPr>
      <dsp:spPr>
        <a:xfrm rot="10888287">
          <a:off x="1256184" y="3086413"/>
          <a:ext cx="1747404" cy="6156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CAEA9A-94C2-4ED0-97D8-49DF4F4CFB78}">
      <dsp:nvSpPr>
        <dsp:cNvPr id="0" name=""/>
        <dsp:cNvSpPr/>
      </dsp:nvSpPr>
      <dsp:spPr>
        <a:xfrm>
          <a:off x="0" y="2224426"/>
          <a:ext cx="2324016" cy="23124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Ziv</a:t>
          </a:r>
          <a:r>
            <a:rPr lang="en-US" sz="1600" kern="1200" dirty="0"/>
            <a:t> </a:t>
          </a:r>
          <a:r>
            <a:rPr lang="en-US" sz="1600" kern="1200" dirty="0" err="1"/>
            <a:t>Shkedy</a:t>
          </a:r>
          <a:endParaRPr lang="en-US" sz="16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Nolen Joy </a:t>
          </a:r>
          <a:r>
            <a:rPr lang="en-US" sz="1600" kern="1200" dirty="0" err="1"/>
            <a:t>Perualia</a:t>
          </a:r>
          <a:endParaRPr lang="en-US" sz="16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Rudradev** Sengupta</a:t>
          </a:r>
        </a:p>
      </dsp:txBody>
      <dsp:txXfrm>
        <a:off x="67729" y="2292155"/>
        <a:ext cx="2188558" cy="2176991"/>
      </dsp:txXfrm>
    </dsp:sp>
    <dsp:sp modelId="{3964C9F5-E62F-4B5B-BDFD-1DBFEECFFA7D}">
      <dsp:nvSpPr>
        <dsp:cNvPr id="0" name=""/>
        <dsp:cNvSpPr/>
      </dsp:nvSpPr>
      <dsp:spPr>
        <a:xfrm rot="13998557">
          <a:off x="1809075" y="1227776"/>
          <a:ext cx="2015836" cy="6156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8F3E869-457B-4D44-926D-62F0AB1F1838}">
      <dsp:nvSpPr>
        <dsp:cNvPr id="0" name=""/>
        <dsp:cNvSpPr/>
      </dsp:nvSpPr>
      <dsp:spPr>
        <a:xfrm>
          <a:off x="829217" y="-93509"/>
          <a:ext cx="2771100" cy="1641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Martin Blaser*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Victoria Ruiz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Thomas </a:t>
          </a:r>
          <a:r>
            <a:rPr lang="en-US" sz="1800" kern="1200" dirty="0" err="1"/>
            <a:t>Battaglia</a:t>
          </a:r>
          <a:endParaRPr lang="en-US" sz="1800" kern="1200" dirty="0"/>
        </a:p>
      </dsp:txBody>
      <dsp:txXfrm>
        <a:off x="877304" y="-45422"/>
        <a:ext cx="2674926" cy="1545630"/>
      </dsp:txXfrm>
    </dsp:sp>
    <dsp:sp modelId="{40D33DBE-B671-45C1-B79B-75A1E0651669}">
      <dsp:nvSpPr>
        <dsp:cNvPr id="0" name=""/>
        <dsp:cNvSpPr/>
      </dsp:nvSpPr>
      <dsp:spPr>
        <a:xfrm rot="17976575">
          <a:off x="4486058" y="1177715"/>
          <a:ext cx="1773837" cy="6156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896153-2471-47D8-8DB1-38B98DA46B8F}">
      <dsp:nvSpPr>
        <dsp:cNvPr id="0" name=""/>
        <dsp:cNvSpPr/>
      </dsp:nvSpPr>
      <dsp:spPr>
        <a:xfrm>
          <a:off x="4822158" y="-106446"/>
          <a:ext cx="1978067" cy="1641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Jeremiah Faith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Eduardo Contijoch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Graham</a:t>
          </a:r>
        </a:p>
      </dsp:txBody>
      <dsp:txXfrm>
        <a:off x="4870245" y="-58359"/>
        <a:ext cx="1881893" cy="1545630"/>
      </dsp:txXfrm>
    </dsp:sp>
    <dsp:sp modelId="{DD225474-9244-4B91-BCDB-166C17244E40}">
      <dsp:nvSpPr>
        <dsp:cNvPr id="0" name=""/>
        <dsp:cNvSpPr/>
      </dsp:nvSpPr>
      <dsp:spPr>
        <a:xfrm rot="21533501">
          <a:off x="5484653" y="3156266"/>
          <a:ext cx="1456205" cy="61567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131697-D3FD-435D-8876-6859B450B4D9}">
      <dsp:nvSpPr>
        <dsp:cNvPr id="0" name=""/>
        <dsp:cNvSpPr/>
      </dsp:nvSpPr>
      <dsp:spPr>
        <a:xfrm>
          <a:off x="6063258" y="2251977"/>
          <a:ext cx="1937740" cy="2308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endParaRPr kumimoji="0" lang="nl-BE" sz="2000" b="0" i="0" u="none" strike="noStrike" kern="1200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endParaRPr kumimoji="0" lang="nl-BE" sz="2000" b="0" i="0" u="none" strike="noStrike" kern="1200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endParaRPr kumimoji="0" lang="nl-BE" sz="2000" b="0" i="0" u="none" strike="noStrike" kern="1200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endParaRPr kumimoji="0" lang="nl-BE" sz="2000" b="0" i="0" u="none" strike="noStrike" kern="1200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r>
            <a:rPr kumimoji="0" lang="nl-BE" sz="1800" b="0" i="0" u="none" strike="noStrike" kern="1200" cap="none" spc="0" normalizeH="0" baseline="0" noProof="0" dirty="0">
              <a:ln/>
              <a:effectLst/>
              <a:uLnTx/>
              <a:uFillTx/>
              <a:latin typeface="Verdana"/>
              <a:ea typeface="ＭＳ Ｐゴシック" pitchFamily="42" charset="-128"/>
            </a:rPr>
            <a:t>Olivier Thas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r>
            <a:rPr kumimoji="0" lang="en-US" sz="1800" b="0" i="0" u="none" strike="noStrike" kern="1200" cap="none" spc="0" normalizeH="0" baseline="0" noProof="0" dirty="0">
              <a:ln/>
              <a:effectLst/>
              <a:uLnTx/>
              <a:uFillTx/>
              <a:latin typeface="Verdana"/>
              <a:ea typeface="ＭＳ Ｐゴシック" pitchFamily="42" charset="-128"/>
            </a:rPr>
            <a:t>Stijn </a:t>
          </a:r>
          <a:r>
            <a:rPr kumimoji="0" lang="en-US" sz="1800" b="0" i="0" u="none" strike="noStrike" kern="1200" cap="none" spc="0" normalizeH="0" baseline="0" noProof="0" dirty="0" err="1">
              <a:ln/>
              <a:effectLst/>
              <a:uLnTx/>
              <a:uFillTx/>
              <a:latin typeface="Verdana"/>
              <a:ea typeface="ＭＳ Ｐゴシック" pitchFamily="42" charset="-128"/>
            </a:rPr>
            <a:t>Hawinkel</a:t>
          </a:r>
          <a:endParaRPr kumimoji="0" lang="en-US" sz="1800" b="0" i="0" u="none" strike="noStrike" kern="1200" cap="none" spc="0" normalizeH="0" baseline="0" noProof="0" dirty="0">
            <a:ln/>
            <a:effectLst/>
            <a:uLnTx/>
            <a:uFillTx/>
            <a:latin typeface="Verdana"/>
            <a:ea typeface="ＭＳ Ｐゴシック" pitchFamily="42" charset="-128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505050"/>
            </a:buClr>
            <a:buSzTx/>
            <a:buFontTx/>
            <a:buNone/>
          </a:pPr>
          <a:endParaRPr lang="en-US" sz="2800" kern="1200" dirty="0"/>
        </a:p>
      </dsp:txBody>
      <dsp:txXfrm>
        <a:off x="6120012" y="2308731"/>
        <a:ext cx="1824232" cy="2194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1pPr>
    <a:lvl2pPr indent="2286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2pPr>
    <a:lvl3pPr indent="4572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3pPr>
    <a:lvl4pPr indent="6858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4pPr>
    <a:lvl5pPr indent="9144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5pPr>
    <a:lvl6pPr indent="11430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6pPr>
    <a:lvl7pPr indent="13716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7pPr>
    <a:lvl8pPr indent="16002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8pPr>
    <a:lvl9pPr indent="1828800" defTabSz="457176" latinLnBrk="0">
      <a:lnSpc>
        <a:spcPct val="90000"/>
      </a:lnSpc>
      <a:spcBef>
        <a:spcPts val="1000"/>
      </a:spcBef>
      <a:defRPr sz="11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9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3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43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2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2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8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6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7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1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62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9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1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6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3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76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0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74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6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51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5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63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3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5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77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25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2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58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61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8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41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63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2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3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56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28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2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52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00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80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98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8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0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2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3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1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1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0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CCB08-04B2-7749-A480-934C6D7AD9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9" r="955"/>
          <a:stretch/>
        </p:blipFill>
        <p:spPr>
          <a:xfrm>
            <a:off x="381877" y="317542"/>
            <a:ext cx="13866646" cy="6885891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70409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sub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4712532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sub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4712532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, sub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4712532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726440" y="1839559"/>
            <a:ext cx="13177520" cy="247597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xfrm>
            <a:off x="726440" y="454149"/>
            <a:ext cx="12174912" cy="553999"/>
          </a:xfrm>
          <a:prstGeom prst="rect">
            <a:avLst/>
          </a:prstGeom>
        </p:spPr>
        <p:txBody>
          <a:bodyPr anchor="t"/>
          <a:lstStyle>
            <a:lvl1pPr defTabSz="914400">
              <a:lnSpc>
                <a:spcPct val="90000"/>
              </a:lnSpc>
              <a:defRPr sz="4000">
                <a:solidFill>
                  <a:srgbClr val="21212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2" name="Body Level One…"/>
          <p:cNvSpPr txBox="1">
            <a:spLocks noGrp="1"/>
          </p:cNvSpPr>
          <p:nvPr>
            <p:ph type="body" idx="1"/>
          </p:nvPr>
        </p:nvSpPr>
        <p:spPr>
          <a:xfrm>
            <a:off x="722312" y="2055815"/>
            <a:ext cx="13181648" cy="50032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174993" y="7641795"/>
            <a:ext cx="2494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312" y="7535236"/>
            <a:ext cx="10058401" cy="3302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200"/>
              </a:spcBef>
              <a:buClrTx/>
              <a:buSzTx/>
              <a:buFontTx/>
              <a:buNone/>
              <a:defRPr sz="9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421880" y="2055498"/>
            <a:ext cx="6482081" cy="5003610"/>
          </a:xfrm>
          <a:prstGeom prst="rect">
            <a:avLst/>
          </a:prstGeom>
        </p:spPr>
        <p:txBody>
          <a:bodyPr>
            <a:normAutofit/>
          </a:bodyPr>
          <a:lstStyle>
            <a:lvl2pPr marL="619918" indent="-33893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Title Text"/>
          <p:cNvSpPr txBox="1">
            <a:spLocks noGrp="1"/>
          </p:cNvSpPr>
          <p:nvPr>
            <p:ph type="title"/>
          </p:nvPr>
        </p:nvSpPr>
        <p:spPr>
          <a:xfrm>
            <a:off x="726440" y="454149"/>
            <a:ext cx="13177520" cy="692498"/>
          </a:xfrm>
          <a:prstGeom prst="rect">
            <a:avLst/>
          </a:prstGeom>
        </p:spPr>
        <p:txBody>
          <a:bodyPr anchor="t"/>
          <a:lstStyle>
            <a:lvl1pPr defTabSz="914400">
              <a:lnSpc>
                <a:spcPct val="90000"/>
              </a:lnSpc>
              <a:defRPr sz="4000">
                <a:solidFill>
                  <a:srgbClr val="21212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6440" y="1169058"/>
            <a:ext cx="13177520" cy="4308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4174993" y="7641795"/>
            <a:ext cx="249471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22312" y="7535236"/>
            <a:ext cx="10058401" cy="33020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200"/>
              </a:spcBef>
              <a:buClrTx/>
              <a:buSzTx/>
              <a:buFontTx/>
              <a:buNone/>
              <a:defRPr sz="9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or statement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itle Text"/>
          <p:cNvSpPr txBox="1">
            <a:spLocks noGrp="1"/>
          </p:cNvSpPr>
          <p:nvPr>
            <p:ph type="title"/>
          </p:nvPr>
        </p:nvSpPr>
        <p:spPr>
          <a:xfrm>
            <a:off x="726440" y="2277534"/>
            <a:ext cx="13177520" cy="2051844"/>
          </a:xfrm>
          <a:prstGeom prst="rect">
            <a:avLst/>
          </a:prstGeom>
        </p:spPr>
        <p:txBody>
          <a:bodyPr anchor="ctr"/>
          <a:lstStyle>
            <a:lvl1pPr defTabSz="914400">
              <a:lnSpc>
                <a:spcPts val="8000"/>
              </a:lnSpc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5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6100267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1pPr>
            <a:lvl2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2pPr>
            <a:lvl3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3pPr>
            <a:lvl4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4pPr>
            <a:lvl5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or statement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Text"/>
          <p:cNvSpPr txBox="1">
            <a:spLocks noGrp="1"/>
          </p:cNvSpPr>
          <p:nvPr>
            <p:ph type="title"/>
          </p:nvPr>
        </p:nvSpPr>
        <p:spPr>
          <a:xfrm>
            <a:off x="726440" y="2277534"/>
            <a:ext cx="13177520" cy="2051844"/>
          </a:xfrm>
          <a:prstGeom prst="rect">
            <a:avLst/>
          </a:prstGeom>
        </p:spPr>
        <p:txBody>
          <a:bodyPr anchor="ctr"/>
          <a:lstStyle>
            <a:lvl1pPr defTabSz="914400">
              <a:lnSpc>
                <a:spcPts val="8000"/>
              </a:lnSpc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5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6100267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1pPr>
            <a:lvl2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2pPr>
            <a:lvl3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3pPr>
            <a:lvl4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4pPr>
            <a:lvl5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7F0AA-6268-0443-B5E2-1595FB392B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 b="4632"/>
          <a:stretch/>
        </p:blipFill>
        <p:spPr>
          <a:xfrm>
            <a:off x="381877" y="340964"/>
            <a:ext cx="13853964" cy="6852668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497557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or statement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Text"/>
          <p:cNvSpPr txBox="1">
            <a:spLocks noGrp="1"/>
          </p:cNvSpPr>
          <p:nvPr>
            <p:ph type="title"/>
          </p:nvPr>
        </p:nvSpPr>
        <p:spPr>
          <a:xfrm>
            <a:off x="726440" y="2277534"/>
            <a:ext cx="13177520" cy="2051844"/>
          </a:xfrm>
          <a:prstGeom prst="rect">
            <a:avLst/>
          </a:prstGeom>
        </p:spPr>
        <p:txBody>
          <a:bodyPr anchor="ctr"/>
          <a:lstStyle>
            <a:lvl1pPr defTabSz="914400">
              <a:lnSpc>
                <a:spcPts val="8000"/>
              </a:lnSpc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5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6440" y="6100267"/>
            <a:ext cx="13177520" cy="17773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1pPr>
            <a:lvl2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2pPr>
            <a:lvl3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3pPr>
            <a:lvl4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4pPr>
            <a:lvl5pPr marL="0" indent="0">
              <a:lnSpc>
                <a:spcPts val="8000"/>
              </a:lnSpc>
              <a:spcBef>
                <a:spcPts val="0"/>
              </a:spcBef>
              <a:buClrTx/>
              <a:buSzTx/>
              <a:buFontTx/>
              <a:buNone/>
              <a:defRPr sz="70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J&amp;J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27" y="2798807"/>
            <a:ext cx="8314945" cy="2640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, dark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311EE-94D5-0C4A-9D92-EDC340E4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490" y="392982"/>
            <a:ext cx="13849418" cy="6787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727BFF-0BE4-FB48-A395-08A9D327F394}"/>
              </a:ext>
            </a:extLst>
          </p:cNvPr>
          <p:cNvSpPr/>
          <p:nvPr userDrawn="1"/>
        </p:nvSpPr>
        <p:spPr bwMode="auto">
          <a:xfrm flipV="1">
            <a:off x="388218" y="381829"/>
            <a:ext cx="13853963" cy="6798440"/>
          </a:xfrm>
          <a:prstGeom prst="rect">
            <a:avLst/>
          </a:prstGeom>
          <a:solidFill>
            <a:schemeClr val="accent2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Viral exacerbation at 40x magnification</a:t>
            </a:r>
            <a:endParaRPr lang="en-US" sz="10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1782571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AA5E7C-8945-5F48-9845-ADE88A01EC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6602" y="381537"/>
            <a:ext cx="13852449" cy="68134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A1974E-B8E1-7B4A-ADAF-1ED5107F4923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61D25B-2E1C-F348-8149-E2F64D584955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774DE6-7ADF-E544-B56F-9DB6F0073F05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DD42A1-5295-2A4F-BACF-309AB55B3E1A}"/>
              </a:ext>
            </a:extLst>
          </p:cNvPr>
          <p:cNvSpPr txBox="1"/>
          <p:nvPr userDrawn="1"/>
        </p:nvSpPr>
        <p:spPr>
          <a:xfrm>
            <a:off x="11228832" y="5845549"/>
            <a:ext cx="233622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Cliff Enright,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 Cradle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Creative Center at University Settlement.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810806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CV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6D04A7-80B8-5B49-B0BC-129B43D21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763" y="384175"/>
            <a:ext cx="13853963" cy="681083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04734-52CE-AA4A-9A38-ABA6AC39E284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C3A56-D380-C741-B10B-51457C641B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23774C-1F54-274F-B0F4-5743DFC1F693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2FC747-CC12-2C4D-AB71-2B17FE6568C7}"/>
              </a:ext>
            </a:extLst>
          </p:cNvPr>
          <p:cNvSpPr txBox="1"/>
          <p:nvPr userDrawn="1"/>
        </p:nvSpPr>
        <p:spPr>
          <a:xfrm>
            <a:off x="10986868" y="5845549"/>
            <a:ext cx="257818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Jacobs,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Stowaway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Jennifer is a New York based artist living with Type 1 diabetes.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756546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99CAF1-289A-994D-B46B-1E4BFB9A1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91426" y="384175"/>
            <a:ext cx="13853211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90B0BF9-F75E-C440-A6BF-2F6122EDF569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BFECFE-BA9D-7B47-8D2A-F8F288E65D7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372904-D6DD-6048-A685-8D0E54BCD77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59BDD6-FB49-0949-9E78-D175C9ACADAE}"/>
              </a:ext>
            </a:extLst>
          </p:cNvPr>
          <p:cNvSpPr txBox="1"/>
          <p:nvPr userDrawn="1"/>
        </p:nvSpPr>
        <p:spPr>
          <a:xfrm>
            <a:off x="10326624" y="5845549"/>
            <a:ext cx="32384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Leslie "Wren"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Vandever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Whooping Crane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Wren is an artist, journalist, and patient advocate who focuses on living mindfully and well with rheumatoid arthritis.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28558026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mmun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6DECB6-B81C-904C-A75A-3F92945D5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23850"/>
            <a:ext cx="13853963" cy="67954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B875B-2796-E146-B63F-30B90BF29491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FDF4BB-45E5-0244-871D-B0ED143D73D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81D00E-AA91-CA40-9000-FEE99C7A8E3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F68C2F-D482-3241-9DBE-1EA78A7F8DEE}"/>
              </a:ext>
            </a:extLst>
          </p:cNvPr>
          <p:cNvSpPr txBox="1"/>
          <p:nvPr userDrawn="1"/>
        </p:nvSpPr>
        <p:spPr>
          <a:xfrm>
            <a:off x="10440536" y="5845549"/>
            <a:ext cx="312451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Barbara, </a:t>
            </a:r>
            <a:r>
              <a:rPr lang="en-US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Verbloemen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(to gloss over)</a:t>
            </a:r>
          </a:p>
          <a:p>
            <a:pPr algn="r"/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Diagnosed with severe ulcerative colitis at age 18, Barbara tries to find peace of mind through painting and creating ceramics.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909782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EFCF98-4CB2-8742-94F0-67B0AF77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6419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CF8F8ED-1663-AB45-B3A8-6645611F55A6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A22317-8776-4145-823B-39B9601E3500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127D05-BADB-664B-839B-E8CE4368CF1E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05EF4C-5984-9649-B4B6-B25411973957}"/>
              </a:ext>
            </a:extLst>
          </p:cNvPr>
          <p:cNvSpPr txBox="1"/>
          <p:nvPr userDrawn="1"/>
        </p:nvSpPr>
        <p:spPr>
          <a:xfrm>
            <a:off x="10558272" y="5845549"/>
            <a:ext cx="300678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 </a:t>
            </a:r>
            <a:r>
              <a:rPr lang="pt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Vughs</a:t>
            </a:r>
            <a:r>
              <a:rPr lang="pt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Novo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Onco</a:t>
            </a:r>
            <a:r>
              <a:rPr lang="pt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" sz="10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AdVac</a:t>
            </a:r>
            <a:endParaRPr lang="pt" sz="10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a scientist at Janssen, Jeff uses his unique perspective and an array of artistic techniques to express his vision.</a:t>
            </a:r>
            <a:endParaRPr lang="pt" sz="1000" b="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573699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IDV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E2B720-8754-374D-94E3-C82DF4FDDD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4"/>
            <a:ext cx="13853963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38F044-16B3-CD42-B2C1-10B2EE04B2AF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AEFEC-A9D3-5040-9980-185E1B5B396C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E2A88D-C0C1-4C4E-AFC5-96995727E0AF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85E173-8177-4347-9426-EB36B0EDD1CE}"/>
              </a:ext>
            </a:extLst>
          </p:cNvPr>
          <p:cNvSpPr txBox="1"/>
          <p:nvPr userDrawn="1"/>
        </p:nvSpPr>
        <p:spPr>
          <a:xfrm>
            <a:off x="11197883" y="5845549"/>
            <a:ext cx="2367169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 of Life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Melinda’s artwork reflects her journey living with HIV.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65908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11DAFD-8293-174A-99DF-57D751A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8" y="393700"/>
            <a:ext cx="13857172" cy="68097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82BA1C-ADB3-284F-A2FF-2BA6ACDBD00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74AB7-8B8F-F24A-8416-4C21D6DE18B5}"/>
              </a:ext>
            </a:extLst>
          </p:cNvPr>
          <p:cNvSpPr txBox="1"/>
          <p:nvPr userDrawn="1"/>
        </p:nvSpPr>
        <p:spPr>
          <a:xfrm>
            <a:off x="10377377" y="5845549"/>
            <a:ext cx="3187675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Guy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survivor, battling obsessive compulsive disorder (OCD), Jeffrey’s mission is to help people create peace of mind through expressive arts and storytelling.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834242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40A797-AEA1-0241-B046-E211D0F041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28516" r="12828" b="1"/>
          <a:stretch/>
        </p:blipFill>
        <p:spPr>
          <a:xfrm>
            <a:off x="388216" y="382905"/>
            <a:ext cx="13853964" cy="6812102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75980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28D0A8-9146-124D-BD33-0082589F14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8219" y="392243"/>
            <a:ext cx="13853963" cy="67946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E3790E-BBF6-054C-B5B3-C376F311F09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D9BCF4-4126-0347-AE89-C8B78BC874DA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AE37FC-6458-3B44-AD74-3BFB9652F22D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0D5C90-4075-C74A-8D79-C9B66BF8CAC4}"/>
              </a:ext>
            </a:extLst>
          </p:cNvPr>
          <p:cNvSpPr txBox="1"/>
          <p:nvPr userDrawn="1"/>
        </p:nvSpPr>
        <p:spPr>
          <a:xfrm>
            <a:off x="11411712" y="5845549"/>
            <a:ext cx="215334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Huang,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Self-portrait 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Ruyi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self-taught artist, engineering professional and practicing yogini living with bipolar disorder.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20246870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Pulmonary Hyperten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9B8A2D-2934-E54E-AAB7-E487218F74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9" y="384175"/>
            <a:ext cx="13853962" cy="681083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A5C22D-D787-4B4B-ABD1-3722DA3B2020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5D8C76-6BEC-AC4D-852F-36D18D1C672E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61C823-BBE8-1740-BBAA-2F22A725C42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E81CD0-730E-5C4C-ABBA-D9FD551B104A}"/>
              </a:ext>
            </a:extLst>
          </p:cNvPr>
          <p:cNvSpPr txBox="1"/>
          <p:nvPr userDrawn="1"/>
        </p:nvSpPr>
        <p:spPr>
          <a:xfrm>
            <a:off x="11044238" y="5845549"/>
            <a:ext cx="252081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Fischer,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Donna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Maleen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passionately utilizes art to express herself and her journey with pulmonary hypertension.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5215834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2A0606-121A-014B-86A9-1FBF70C96D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" b="-1"/>
          <a:stretch/>
        </p:blipFill>
        <p:spPr>
          <a:xfrm rot="5400000">
            <a:off x="3913751" y="-3135877"/>
            <a:ext cx="6810833" cy="13850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5D9F02-AA0C-6F4B-A41A-2773CF81E063}"/>
              </a:ext>
            </a:extLst>
          </p:cNvPr>
          <p:cNvSpPr/>
          <p:nvPr userDrawn="1"/>
        </p:nvSpPr>
        <p:spPr bwMode="auto">
          <a:xfrm flipV="1">
            <a:off x="385010" y="5651959"/>
            <a:ext cx="13853963" cy="1543047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FA4F39-A27F-BD4D-A61C-7D84D1075543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85FD3F-1F28-0749-98A5-C44B057075B5}"/>
              </a:ext>
            </a:extLst>
          </p:cNvPr>
          <p:cNvSpPr txBox="1"/>
          <p:nvPr userDrawn="1"/>
        </p:nvSpPr>
        <p:spPr>
          <a:xfrm>
            <a:off x="10838688" y="5845549"/>
            <a:ext cx="2726364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Michelle Hammer,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Surgical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New York city native living with schizophrenia, Michelle uses her talents to reduce stigma and start conversations about mental health.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02544214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Neur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EFB34B-A99B-DC46-BA7F-C595A7E1E7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17" y="384175"/>
            <a:ext cx="13853963" cy="68108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6EE4D1-C010-F649-BB93-3BD8860BA4EA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646026-8CAD-5048-937D-15FA7B8E0D4B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57D1FF-1816-6645-A3CA-FA2997D1E922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C59597-B5E9-1B49-92A1-EE6971646262}"/>
              </a:ext>
            </a:extLst>
          </p:cNvPr>
          <p:cNvSpPr txBox="1"/>
          <p:nvPr userDrawn="1"/>
        </p:nvSpPr>
        <p:spPr>
          <a:xfrm>
            <a:off x="10631424" y="5845549"/>
            <a:ext cx="2933628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Sebastian Ferreira,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Untitled 1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Artwork from the National Art Exhibitions of the Mentally Ill, Inc (NAEMI).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4532808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5816B9-294E-A845-B65D-728B5DF937F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32" y="384175"/>
            <a:ext cx="13852449" cy="68122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B38045-88A2-2940-A210-700C4C84EC75}"/>
              </a:ext>
            </a:extLst>
          </p:cNvPr>
          <p:cNvSpPr/>
          <p:nvPr userDrawn="1"/>
        </p:nvSpPr>
        <p:spPr bwMode="auto">
          <a:xfrm flipV="1">
            <a:off x="388219" y="5660386"/>
            <a:ext cx="13853963" cy="1543047"/>
          </a:xfrm>
          <a:prstGeom prst="rect">
            <a:avLst/>
          </a:prstGeom>
          <a:gradFill>
            <a:gsLst>
              <a:gs pos="100000">
                <a:schemeClr val="bg1"/>
              </a:gs>
              <a:gs pos="28000">
                <a:schemeClr val="bg1">
                  <a:alpha val="3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10C4D-4E88-084B-97CE-82AC82C9ED82}"/>
              </a:ext>
            </a:extLst>
          </p:cNvPr>
          <p:cNvSpPr txBox="1"/>
          <p:nvPr userDrawn="1"/>
        </p:nvSpPr>
        <p:spPr>
          <a:xfrm>
            <a:off x="10984992" y="5845549"/>
            <a:ext cx="2580060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Jane </a:t>
            </a:r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Kielt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Mystic Seaport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retired art teacher and world traveler, Jane finds painting watercolors healing as she lives through multiple myeloma.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6417508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4DF250-45B4-FE4C-8EF2-FA4649563A8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699" y="384175"/>
            <a:ext cx="13850937" cy="68122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E1B33B4-B6E8-5842-A62E-167999A11A8C}"/>
              </a:ext>
            </a:extLst>
          </p:cNvPr>
          <p:cNvGrpSpPr/>
          <p:nvPr userDrawn="1"/>
        </p:nvGrpSpPr>
        <p:grpSpPr>
          <a:xfrm>
            <a:off x="388219" y="5651959"/>
            <a:ext cx="13853963" cy="1551474"/>
            <a:chOff x="386615" y="5651959"/>
            <a:chExt cx="13853963" cy="15514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C3E602-0BB2-AB4B-88E9-C3AA30F16117}"/>
                </a:ext>
              </a:extLst>
            </p:cNvPr>
            <p:cNvSpPr/>
            <p:nvPr userDrawn="1"/>
          </p:nvSpPr>
          <p:spPr bwMode="auto">
            <a:xfrm flipV="1">
              <a:off x="386615" y="5651959"/>
              <a:ext cx="13853963" cy="154304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66E0F-E544-9D47-8A5F-0B5FD5025768}"/>
                </a:ext>
              </a:extLst>
            </p:cNvPr>
            <p:cNvSpPr/>
            <p:nvPr userDrawn="1"/>
          </p:nvSpPr>
          <p:spPr bwMode="auto">
            <a:xfrm flipV="1">
              <a:off x="386615" y="5660386"/>
              <a:ext cx="13853963" cy="154304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28000">
                  <a:schemeClr val="bg1">
                    <a:alpha val="30000"/>
                  </a:schemeClr>
                </a:gs>
              </a:gsLst>
              <a:lin ang="81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9D61AF-F56E-B849-B274-2E2FCF441574}"/>
              </a:ext>
            </a:extLst>
          </p:cNvPr>
          <p:cNvSpPr txBox="1"/>
          <p:nvPr userDrawn="1"/>
        </p:nvSpPr>
        <p:spPr>
          <a:xfrm>
            <a:off x="11094720" y="5845549"/>
            <a:ext cx="2470332" cy="9468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0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the fish tank</a:t>
            </a:r>
          </a:p>
          <a:p>
            <a:pPr marL="0" marR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Drouville</a:t>
            </a:r>
            <a:r>
              <a:rPr lang="en-US" sz="1000" b="0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 patient, graphic designer and artist from Argentina who has survived multiple myeloma and a relapse.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C7C0F-EE76-744B-BD4E-B4F347C9CDED}"/>
              </a:ext>
            </a:extLst>
          </p:cNvPr>
          <p:cNvSpPr/>
          <p:nvPr userDrawn="1"/>
        </p:nvSpPr>
        <p:spPr bwMode="auto">
          <a:xfrm flipV="1">
            <a:off x="388219" y="4392159"/>
            <a:ext cx="13853963" cy="1268227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83624" y="4394200"/>
            <a:ext cx="12541876" cy="72072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002EE6-F7F8-F147-BAFA-A8A58397B1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5848" y="5143499"/>
            <a:ext cx="12577752" cy="482601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C3CBF-C1A4-F94D-856C-451D04F90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450" y="6142530"/>
            <a:ext cx="8573368" cy="94883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216977-3177-7341-BD44-DC5C6B41E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5837" y="5843589"/>
            <a:ext cx="8573368" cy="285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/>
            </a:lvl1pPr>
            <a:lvl2pPr marL="280987" indent="0">
              <a:buNone/>
              <a:defRPr/>
            </a:lvl2pPr>
            <a:lvl3pPr marL="636422" indent="0">
              <a:buNone/>
              <a:defRPr/>
            </a:lvl3pPr>
            <a:lvl4pPr marL="1075334" indent="0">
              <a:buNone/>
              <a:defRPr/>
            </a:lvl4pPr>
            <a:lvl5pPr marL="1556195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2660615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"/>
            <a:ext cx="14630400" cy="164062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2202624"/>
            <a:ext cx="13177520" cy="19385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538153"/>
            <a:ext cx="10291330" cy="640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5601B17-FFAE-EA41-A941-C177AC4425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6440" y="5428277"/>
            <a:ext cx="10291330" cy="1571334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tabLst/>
              <a:defRPr/>
            </a:pP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E7467-6CBA-0A4D-A70C-895B4F123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0740" y="413575"/>
            <a:ext cx="3873500" cy="7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5146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922CA-ECF4-0F44-BD4A-E306A6E4A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06" y="384047"/>
            <a:ext cx="13853965" cy="67872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BCC8F2-6CB2-8543-8DC8-7B588E3D4577}"/>
              </a:ext>
            </a:extLst>
          </p:cNvPr>
          <p:cNvSpPr/>
          <p:nvPr userDrawn="1"/>
        </p:nvSpPr>
        <p:spPr bwMode="auto">
          <a:xfrm>
            <a:off x="385006" y="384047"/>
            <a:ext cx="13853963" cy="6791502"/>
          </a:xfrm>
          <a:prstGeom prst="rect">
            <a:avLst/>
          </a:prstGeom>
          <a:solidFill>
            <a:schemeClr val="accent3">
              <a:alpha val="7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4DD1D-580B-1743-A80C-0AE1DA3235A0}"/>
              </a:ext>
            </a:extLst>
          </p:cNvPr>
          <p:cNvSpPr txBox="1"/>
          <p:nvPr userDrawn="1"/>
        </p:nvSpPr>
        <p:spPr>
          <a:xfrm>
            <a:off x="10303641" y="6728956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cells at 20x magnification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DC7DCC-CB64-5D4E-8CC6-951D208A5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2785549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dark blue with 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E311EE-94D5-0C4A-9D92-EDC340E4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490" y="392982"/>
            <a:ext cx="13849418" cy="6787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727BFF-0BE4-FB48-A395-08A9D327F394}"/>
              </a:ext>
            </a:extLst>
          </p:cNvPr>
          <p:cNvSpPr/>
          <p:nvPr userDrawn="1"/>
        </p:nvSpPr>
        <p:spPr bwMode="auto">
          <a:xfrm flipV="1">
            <a:off x="388218" y="381829"/>
            <a:ext cx="13853963" cy="6798440"/>
          </a:xfrm>
          <a:prstGeom prst="rect">
            <a:avLst/>
          </a:prstGeom>
          <a:solidFill>
            <a:schemeClr val="accent2">
              <a:alpha val="8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 pitchFamily="-1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Viral exacerbation at 40x magnification</a:t>
            </a:r>
            <a:endParaRPr lang="en-US" sz="1000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20276258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, ar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9735E849-E48D-C247-B67A-C5B38C3B5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3855700" cy="6794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37573F-53C3-BB43-AAB4-86C544D5E76E}"/>
              </a:ext>
            </a:extLst>
          </p:cNvPr>
          <p:cNvSpPr txBox="1"/>
          <p:nvPr userDrawn="1"/>
        </p:nvSpPr>
        <p:spPr>
          <a:xfrm>
            <a:off x="10306849" y="6737665"/>
            <a:ext cx="3771695" cy="2500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Jeffrey </a:t>
            </a:r>
            <a:r>
              <a:rPr lang="en-US" sz="10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Sparr</a:t>
            </a:r>
            <a:r>
              <a:rPr lang="en-US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Same Guy 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E86F-AE1C-BD44-85B5-0D2251E66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4735" y="3615182"/>
            <a:ext cx="12742552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4737280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4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8F340A-10FE-8C41-8E9F-BE10CCD8A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" b="14504"/>
          <a:stretch/>
        </p:blipFill>
        <p:spPr>
          <a:xfrm>
            <a:off x="388214" y="381612"/>
            <a:ext cx="13853965" cy="6709756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18251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95020396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6903422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86166115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327172777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21048540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divider style</a:t>
            </a:r>
          </a:p>
        </p:txBody>
      </p:sp>
    </p:spTree>
    <p:extLst>
      <p:ext uri="{BB962C8B-B14F-4D97-AF65-F5344CB8AC3E}">
        <p14:creationId xmlns:p14="http://schemas.microsoft.com/office/powerpoint/2010/main" val="191579216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23724333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1921" y="2055813"/>
            <a:ext cx="13182936" cy="5003293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83EDC4-237D-9841-A7A3-2E3EB25A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0471808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59774A-71E5-F941-B6C9-6ABEBC3C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5487362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055815"/>
            <a:ext cx="13181647" cy="5003292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8779564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5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029A18-61A5-0B4F-8B6F-A4880B10B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 b="6882"/>
          <a:stretch/>
        </p:blipFill>
        <p:spPr>
          <a:xfrm>
            <a:off x="388214" y="381612"/>
            <a:ext cx="13853965" cy="6709756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28545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22313" y="2912748"/>
            <a:ext cx="13181647" cy="414635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4133D-2D1C-0346-ACC5-4AF1B97E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F85C30-66F7-3743-9CB2-2AE5CAE9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b="1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4431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8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1FA18F-BFAE-2448-8409-F51049241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419423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21418" y="2055499"/>
            <a:ext cx="6487102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422776" y="2055497"/>
            <a:ext cx="6482080" cy="5003610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3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BB66B1-42BD-844E-9A1C-DD527D708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38787874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206702" y="2021631"/>
            <a:ext cx="8697258" cy="5037476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3000"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22313" y="2055499"/>
            <a:ext cx="421544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1FC9022-20E5-2E43-BCD7-3B00E6A7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344523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421880" y="2055499"/>
            <a:ext cx="6482080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722313" y="2055497"/>
            <a:ext cx="6486207" cy="5003608"/>
          </a:xfrm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marL="280988" marR="0" lvl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641350" marR="0" lvl="1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877824" marR="0" lvl="2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1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316736" marR="0" lvl="3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785557" marR="0" lvl="4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56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58773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520954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87B131-3070-324A-81C9-57A56AC47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A1F1E9-BC34-AE4D-A421-3E120F7C0A1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C8C59A55-E7A7-874F-A4B9-BD06E1F80E6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055497"/>
            <a:ext cx="4211320" cy="5003610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18461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169058"/>
            <a:ext cx="13177520" cy="43088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800" dirty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25699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212940" y="2016992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688086" y="2016992"/>
            <a:ext cx="4221150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E561F91-B993-0B49-BECC-FB685B52B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C18CFF-4BF3-CA4E-8F95-D701F0CCFA8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0954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896B4205-B62E-3242-8289-60E7F9493C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1672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DFC91DCB-4C78-934E-A38D-005F54B9992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87408" y="2810435"/>
            <a:ext cx="4211320" cy="4248672"/>
          </a:xfrm>
          <a:noFill/>
        </p:spPr>
        <p:txBody>
          <a:bodyPr/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71500" marR="0" indent="-2905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32956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with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0FB0FE-F0CC-AA4A-81DA-DA835B18EB89}"/>
              </a:ext>
            </a:extLst>
          </p:cNvPr>
          <p:cNvSpPr/>
          <p:nvPr userDrawn="1"/>
        </p:nvSpPr>
        <p:spPr bwMode="auto">
          <a:xfrm>
            <a:off x="408079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788D05-BFDE-8C45-A493-0514858FA40B}"/>
              </a:ext>
            </a:extLst>
          </p:cNvPr>
          <p:cNvSpPr/>
          <p:nvPr userDrawn="1"/>
        </p:nvSpPr>
        <p:spPr bwMode="auto">
          <a:xfrm>
            <a:off x="744022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AC26E4-F3EC-BA40-A96F-1C717DEC44A2}"/>
              </a:ext>
            </a:extLst>
          </p:cNvPr>
          <p:cNvSpPr/>
          <p:nvPr userDrawn="1"/>
        </p:nvSpPr>
        <p:spPr bwMode="auto">
          <a:xfrm>
            <a:off x="10799652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C2628-E7D0-5D45-A753-973416732472}"/>
              </a:ext>
            </a:extLst>
          </p:cNvPr>
          <p:cNvSpPr/>
          <p:nvPr userDrawn="1"/>
        </p:nvSpPr>
        <p:spPr bwMode="auto">
          <a:xfrm>
            <a:off x="721361" y="1622776"/>
            <a:ext cx="3108960" cy="5436331"/>
          </a:xfrm>
          <a:prstGeom prst="rect">
            <a:avLst/>
          </a:prstGeom>
          <a:solidFill>
            <a:srgbClr val="F4F4F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err="1">
              <a:ln>
                <a:noFill/>
              </a:ln>
              <a:solidFill>
                <a:srgbClr val="D8D8D8"/>
              </a:solidFill>
              <a:effectLst/>
              <a:latin typeface="Verdana" charset="0"/>
              <a:ea typeface="Verdana" charset="0"/>
              <a:cs typeface="Verdana" charset="0"/>
              <a:sym typeface="Arial" pitchFamily="-110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52D1CF-3D2A-BE4C-9115-95D54CC8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99467D2-263C-9844-A3F2-DC4A0FBE5F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0725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A2A411-8255-B046-BC54-607C838EDE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59349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18C0554-2395-124D-8BB5-443C621968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19238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920E33B-FF66-494B-A7B3-D3B53F808E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79126" y="2626005"/>
            <a:ext cx="3109913" cy="4433102"/>
          </a:xfrm>
        </p:spPr>
        <p:txBody>
          <a:bodyPr lIns="182880" tIns="91440" rIns="182880" bIns="9144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68A2EEF-9D71-6C4B-842E-397914F953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725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C1B0A33-C75F-A84A-9C94-DDF318350C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59349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1FCACC1-472A-6D46-AA4B-A36F6D24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9238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8AB612F-6DE8-BF4B-BC23-89C20D162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79126" y="1888352"/>
            <a:ext cx="3109913" cy="472076"/>
          </a:xfrm>
        </p:spPr>
        <p:txBody>
          <a:bodyPr lIns="182880" tIns="91440" rIns="182880" bIns="91440"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Subhead</a:t>
            </a:r>
          </a:p>
        </p:txBody>
      </p:sp>
    </p:spTree>
    <p:extLst>
      <p:ext uri="{BB962C8B-B14F-4D97-AF65-F5344CB8AC3E}">
        <p14:creationId xmlns:p14="http://schemas.microsoft.com/office/powerpoint/2010/main" val="302005076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bor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3D9BB-A739-E044-9D7E-C73E8B18A22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1932" y="671513"/>
            <a:ext cx="13246537" cy="6592887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D2F08FA-1E8F-464B-8CF2-AA480329B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22313" y="7535236"/>
            <a:ext cx="10058400" cy="330200"/>
          </a:xfrm>
        </p:spPr>
        <p:txBody>
          <a:bodyPr anchor="b"/>
          <a:lstStyle>
            <a:lvl1pPr marL="0" indent="0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3533359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4630400" cy="8229600"/>
          </a:xfrm>
        </p:spPr>
        <p:txBody>
          <a:bodyPr anchor="ctr"/>
          <a:lstStyle>
            <a:lvl1pPr marL="0" indent="0" algn="ctr">
              <a:buNone/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Full Bleed Image</a:t>
            </a:r>
          </a:p>
          <a:p>
            <a:endParaRPr lang="en-US" dirty="0"/>
          </a:p>
          <a:p>
            <a:r>
              <a:rPr lang="en-US" dirty="0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4" y="6833477"/>
            <a:ext cx="13177518" cy="47791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4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68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26444" y="7266802"/>
            <a:ext cx="13177518" cy="27699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05319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6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07CB6-B678-874D-B2DA-BF854840B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" b="11232"/>
          <a:stretch/>
        </p:blipFill>
        <p:spPr>
          <a:xfrm>
            <a:off x="388214" y="381611"/>
            <a:ext cx="13853965" cy="6709756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196694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B3353BE-A15E-634D-8EF1-933EF56A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68850" y="7557340"/>
            <a:ext cx="455614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907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81942008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,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202730527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,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7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</p:spTree>
    <p:extLst>
      <p:ext uri="{BB962C8B-B14F-4D97-AF65-F5344CB8AC3E}">
        <p14:creationId xmlns:p14="http://schemas.microsoft.com/office/powerpoint/2010/main" val="1858174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0609D-C397-C648-8C8D-8E0A869AC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7728" y="2798807"/>
            <a:ext cx="8314944" cy="26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133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7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DF8A9-78A9-754D-A936-525E96CF4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5"/>
          <a:stretch/>
        </p:blipFill>
        <p:spPr>
          <a:xfrm>
            <a:off x="388214" y="393700"/>
            <a:ext cx="13853964" cy="6697667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1273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8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A8F00-B6C3-1B40-8922-E041D5727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6" b="3121"/>
          <a:stretch/>
        </p:blipFill>
        <p:spPr>
          <a:xfrm>
            <a:off x="388214" y="393700"/>
            <a:ext cx="13853964" cy="6697667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56097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9_Title slide_Art_Oncolog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D66E82-3271-0248-9131-17A1E1F07E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r="686" b="6816"/>
          <a:stretch/>
        </p:blipFill>
        <p:spPr>
          <a:xfrm>
            <a:off x="388214" y="382905"/>
            <a:ext cx="13853964" cy="6697667"/>
          </a:xfrm>
          <a:prstGeom prst="rect">
            <a:avLst/>
          </a:prstGeom>
        </p:spPr>
      </p:pic>
      <p:pic>
        <p:nvPicPr>
          <p:cNvPr id="19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Group 10"/>
          <p:cNvGrpSpPr/>
          <p:nvPr/>
        </p:nvGrpSpPr>
        <p:grpSpPr>
          <a:xfrm>
            <a:off x="388219" y="5651958"/>
            <a:ext cx="13853964" cy="1551476"/>
            <a:chOff x="0" y="0"/>
            <a:chExt cx="13853963" cy="1551475"/>
          </a:xfrm>
        </p:grpSpPr>
        <p:sp>
          <p:nvSpPr>
            <p:cNvPr id="198" name="Rectangle 12"/>
            <p:cNvSpPr/>
            <p:nvPr/>
          </p:nvSpPr>
          <p:spPr>
            <a:xfrm rot="10800000" flipH="1">
              <a:off x="0" y="0"/>
              <a:ext cx="13853964" cy="1543047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Rectangle 16"/>
            <p:cNvSpPr/>
            <p:nvPr/>
          </p:nvSpPr>
          <p:spPr>
            <a:xfrm rot="10800000" flipH="1">
              <a:off x="0" y="8427"/>
              <a:ext cx="13853964" cy="1543047"/>
            </a:xfrm>
            <a:prstGeom prst="rect">
              <a:avLst/>
            </a:prstGeom>
            <a:gradFill flip="none" rotWithShape="1">
              <a:gsLst>
                <a:gs pos="28000">
                  <a:srgbClr val="FFFFFF">
                    <a:alpha val="30000"/>
                  </a:srgbClr>
                </a:gs>
                <a:gs pos="100000">
                  <a:srgbClr val="FFFFFF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1" name="Rectangle 6"/>
          <p:cNvSpPr/>
          <p:nvPr/>
        </p:nvSpPr>
        <p:spPr>
          <a:xfrm flipV="1">
            <a:off x="388219" y="4392159"/>
            <a:ext cx="13853964" cy="1268228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983623" y="4394200"/>
            <a:ext cx="12541878" cy="720724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endParaRPr dirty="0"/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85847" y="5143498"/>
            <a:ext cx="12577753" cy="482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571103" indent="-210741">
              <a:buClrTx/>
              <a:buFontTx/>
              <a:defRPr sz="1800">
                <a:solidFill>
                  <a:srgbClr val="FFFFFF"/>
                </a:solidFill>
              </a:defRPr>
            </a:lvl2pPr>
            <a:lvl3pPr marL="843338" indent="-206916">
              <a:buClrTx/>
              <a:buFontTx/>
              <a:defRPr sz="1800">
                <a:solidFill>
                  <a:srgbClr val="FFFFFF"/>
                </a:solidFill>
              </a:defRPr>
            </a:lvl3pPr>
            <a:lvl4pPr marL="1316736" indent="-241402">
              <a:buClrTx/>
              <a:buFontTx/>
              <a:defRPr sz="1800">
                <a:solidFill>
                  <a:srgbClr val="FFFFFF"/>
                </a:solidFill>
              </a:defRPr>
            </a:lvl4pPr>
            <a:lvl5pPr marL="1831429" indent="-275234">
              <a:buClrTx/>
              <a:buFontTx/>
              <a:defRPr sz="1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81449" y="6142530"/>
            <a:ext cx="8573370" cy="94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20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985836" y="5843589"/>
            <a:ext cx="8573370" cy="285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33333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Picture 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67254" y="7432919"/>
            <a:ext cx="2730801" cy="55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5006" y="384047"/>
            <a:ext cx="13853966" cy="67872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4"/>
          <p:cNvSpPr/>
          <p:nvPr/>
        </p:nvSpPr>
        <p:spPr>
          <a:xfrm>
            <a:off x="385006" y="384047"/>
            <a:ext cx="13853964" cy="6791501"/>
          </a:xfrm>
          <a:prstGeom prst="rect">
            <a:avLst/>
          </a:prstGeom>
          <a:solidFill>
            <a:schemeClr val="accent3">
              <a:alpha val="7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spcBef>
                <a:spcPts val="0"/>
              </a:spcBef>
              <a:defRPr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" name="TextBox 6"/>
          <p:cNvSpPr txBox="1"/>
          <p:nvPr/>
        </p:nvSpPr>
        <p:spPr>
          <a:xfrm>
            <a:off x="10349360" y="6728955"/>
            <a:ext cx="368025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spcBef>
                <a:spcPts val="600"/>
              </a:spcBef>
              <a:defRPr sz="1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Skin cells at 20x magnification</a:t>
            </a:r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904734" y="3615182"/>
            <a:ext cx="12742553" cy="2475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543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spcBef>
                <a:spcPts val="500"/>
              </a:spcBef>
              <a:defRPr sz="900">
                <a:solidFill>
                  <a:srgbClr val="646464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2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3" r:id="rId16"/>
    <p:sldLayoutId id="2147483679" r:id="rId17"/>
    <p:sldLayoutId id="2147483687" r:id="rId18"/>
    <p:sldLayoutId id="2147483688" r:id="rId19"/>
    <p:sldLayoutId id="2147483689" r:id="rId20"/>
    <p:sldLayoutId id="2147483690" r:id="rId21"/>
    <p:sldLayoutId id="2147483743" r:id="rId22"/>
  </p:sldLayoutIdLst>
  <p:transition spd="med"/>
  <p:hf hdr="0" ftr="0" dt="0"/>
  <p:txStyles>
    <p:titleStyle>
      <a:lvl1pPr marL="0" marR="0" indent="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345643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691286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1036930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1382572" algn="l" defTabSz="76809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280988" marR="0" indent="-280988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1pPr>
      <a:lvl2pPr marL="688181" marR="0" indent="-327819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2pPr>
      <a:lvl3pPr marL="958291" marR="0" indent="-321869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3pPr>
      <a:lvl4pPr marL="1450848" marR="0" indent="-375514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4pPr>
      <a:lvl5pPr marL="1984337" marR="0" indent="-428142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5pPr>
      <a:lvl6pPr marL="2223639" marR="0" indent="-322600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6pPr>
      <a:lvl7pPr marL="2569282" marR="0" indent="-322600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7pPr>
      <a:lvl8pPr marL="2914925" marR="0" indent="-322600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8pPr>
      <a:lvl9pPr marL="3260568" marR="0" indent="-322600" algn="l" defTabSz="914400" rtl="0" latinLnBrk="0">
        <a:lnSpc>
          <a:spcPct val="100000"/>
        </a:lnSpc>
        <a:spcBef>
          <a:spcPts val="2100"/>
        </a:spcBef>
        <a:spcAft>
          <a:spcPts val="0"/>
        </a:spcAft>
        <a:buClr>
          <a:srgbClr val="212121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212121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176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354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531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708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5886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062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239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417" algn="r" defTabSz="730212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6440" y="2055814"/>
            <a:ext cx="13177520" cy="5255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6440" y="454149"/>
            <a:ext cx="12174912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962" y="7531321"/>
            <a:ext cx="545280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clock, drawing, sign&#10;&#10;Description automatically generated">
            <a:extLst>
              <a:ext uri="{FF2B5EF4-FFF2-40B4-BE49-F238E27FC236}">
                <a16:creationId xmlns:a16="http://schemas.microsoft.com/office/drawing/2014/main" id="{1ADB04B6-4C15-C645-BEC2-6F72BE09BEA7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11267254" y="7432919"/>
            <a:ext cx="2730800" cy="5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6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</p:sldLayoutIdLst>
  <p:transition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21212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34564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691286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036930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38257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0988" indent="-280988" algn="l" rtl="0" eaLnBrk="1" fontAlgn="base" hangingPunct="1">
        <a:lnSpc>
          <a:spcPct val="100000"/>
        </a:lnSpc>
        <a:spcBef>
          <a:spcPts val="216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tabLst/>
        <a:defRPr sz="2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1pPr>
      <a:lvl2pPr marL="641350" indent="-28098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tabLst/>
        <a:defRPr sz="24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2pPr>
      <a:lvl3pPr marL="877824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defRPr sz="21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3pPr>
      <a:lvl4pPr marL="1316736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defRPr sz="180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4pPr>
      <a:lvl5pPr marL="1785557" indent="-22936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»"/>
        <a:defRPr sz="1560">
          <a:solidFill>
            <a:schemeClr val="tx1"/>
          </a:solidFill>
          <a:latin typeface="Verdana" charset="0"/>
          <a:ea typeface="Verdana" charset="0"/>
          <a:cs typeface="Verdana" charset="0"/>
          <a:sym typeface="Arial" pitchFamily="-65" charset="0"/>
        </a:defRPr>
      </a:lvl5pPr>
      <a:lvl6pPr marL="2131468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477111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822754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168397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4564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9128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3693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8257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72821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73859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419502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76514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researchdiets.com/formulas/d10012m" TargetMode="Externa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help.ezbiocloud.net/16s-rrna-and-16s-rrna-gene/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tiff"/><Relationship Id="rId4" Type="http://schemas.openxmlformats.org/officeDocument/2006/relationships/hyperlink" Target="https://www.arb-silva.d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tiff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tiff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en.acs.org/biological-chemistry/microbiome/gut-might-modify-mind/97/i14" TargetMode="External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jpeg"/><Relationship Id="rId4" Type="http://schemas.openxmlformats.org/officeDocument/2006/relationships/hyperlink" Target="https://towardsdatascience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ashnitsky/topic-5-ensembles-part-1-baggin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jpe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lvlc/l4-ensembles-of-decision-trre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.jpeg"/><Relationship Id="rId5" Type="http://schemas.openxmlformats.org/officeDocument/2006/relationships/image" Target="../media/image360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en.acs.org/biological-chemistry/microbiome/gut-might-modify-mind/97/i14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.jpeg"/><Relationship Id="rId5" Type="http://schemas.openxmlformats.org/officeDocument/2006/relationships/hyperlink" Target="https://www.lcsciences.com/discovery/applications/genomics/16s-mobile/" TargetMode="Externa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0.jpeg"/><Relationship Id="rId4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hyperlink" Target="https://www.pnas.org/content/111/6/2058" TargetMode="External"/><Relationship Id="rId4" Type="http://schemas.openxmlformats.org/officeDocument/2006/relationships/image" Target="../media/image30.jpe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5.jpeg"/><Relationship Id="rId3" Type="http://schemas.openxmlformats.org/officeDocument/2006/relationships/image" Target="../media/image30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2.png"/><Relationship Id="rId4" Type="http://schemas.openxmlformats.org/officeDocument/2006/relationships/diagramData" Target="../diagrams/data1.xml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itle 5"/>
          <p:cNvSpPr txBox="1">
            <a:spLocks noGrp="1"/>
          </p:cNvSpPr>
          <p:nvPr>
            <p:ph type="title"/>
          </p:nvPr>
        </p:nvSpPr>
        <p:spPr>
          <a:xfrm>
            <a:off x="983623" y="4394199"/>
            <a:ext cx="12541878" cy="9791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Combining and Interpreting Data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in Microbiome Studies</a:t>
            </a:r>
            <a:endParaRPr dirty="0"/>
          </a:p>
        </p:txBody>
      </p:sp>
      <p:sp>
        <p:nvSpPr>
          <p:cNvPr id="54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81449" y="6142529"/>
            <a:ext cx="8573370" cy="108453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 b="1"/>
            </a:lvl1pPr>
          </a:lstStyle>
          <a:p>
            <a:r>
              <a:rPr lang="en-US" dirty="0"/>
              <a:t>Davit Sargsyan</a:t>
            </a:r>
          </a:p>
          <a:p>
            <a:r>
              <a:rPr lang="en-US" dirty="0"/>
              <a:t>Dr. Kong’s Lab</a:t>
            </a:r>
          </a:p>
          <a:p>
            <a:r>
              <a:rPr lang="en-US" b="0" dirty="0"/>
              <a:t>Rutgers School of Pharmacy Seminar </a:t>
            </a:r>
          </a:p>
          <a:p>
            <a:r>
              <a:rPr lang="en-US" b="0" dirty="0"/>
              <a:t>Spring 20201</a:t>
            </a:r>
            <a:endParaRPr b="0" dirty="0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DE146F18-D265-4533-8766-CA8328151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BA88E-BA08-4573-898A-90BAC4F42D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Microbiome Studies at Dr. Kong’s Lab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1446825" y="1570110"/>
            <a:ext cx="11831293" cy="5899636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Dr. Kong’s Lab (Ran Yin, Rasika </a:t>
            </a:r>
            <a:r>
              <a:rPr lang="en-US" sz="2200" dirty="0" err="1"/>
              <a:t>Hudlikar</a:t>
            </a:r>
            <a:r>
              <a:rPr lang="en-US" sz="2200" dirty="0"/>
              <a:t>, Renyi Wu, et al) conducted a series of in vivo experiments to understand compositional differences and changes in microbial communities based host’s genotype, inflammation model and diet.</a:t>
            </a:r>
          </a:p>
          <a:p>
            <a:pPr hangingPunct="1"/>
            <a:endParaRPr lang="en-US" sz="2200" dirty="0"/>
          </a:p>
          <a:p>
            <a:pPr hangingPunct="1"/>
            <a:r>
              <a:rPr lang="en-US" sz="2200" dirty="0"/>
              <a:t>Here we will present the results from the first 3 studies with more work ongoing.</a:t>
            </a:r>
          </a:p>
          <a:p>
            <a:pPr hangingPunct="1"/>
            <a:endParaRPr lang="en-US" sz="2200" dirty="0"/>
          </a:p>
          <a:p>
            <a:pPr hangingPunct="1"/>
            <a:r>
              <a:rPr lang="en-US" sz="2200" dirty="0"/>
              <a:t>In addition to microbial counts, bacterial metabolites’ abundance was recorded in the last study.</a:t>
            </a:r>
          </a:p>
          <a:p>
            <a:pPr hangingPunct="1"/>
            <a:endParaRPr lang="en-US" sz="2200" dirty="0"/>
          </a:p>
          <a:p>
            <a:pPr hangingPunct="1"/>
            <a:r>
              <a:rPr lang="en-US" sz="2200" dirty="0"/>
              <a:t>We attempt to reconcile these 2 types of data using advanced statistical modeling and visualization techniques.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924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3"/>
          <p:cNvSpPr txBox="1">
            <a:spLocks noGrp="1"/>
          </p:cNvSpPr>
          <p:nvPr>
            <p:ph type="title"/>
          </p:nvPr>
        </p:nvSpPr>
        <p:spPr>
          <a:xfrm>
            <a:off x="904734" y="2047741"/>
            <a:ext cx="12742554" cy="20466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2. Effect of PEITC diet on Nrf2 KO vs. WT Mice</a:t>
            </a:r>
            <a:endParaRPr dirty="0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CD3D2FC7-E812-42D3-89EE-6213FF9E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Nrf2 KO PEITC Study Design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D46B68-9FDC-4275-88D5-FB8D089D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5" y="1400209"/>
            <a:ext cx="12767329" cy="2728895"/>
          </a:xfrm>
          <a:prstGeom prst="rect">
            <a:avLst/>
          </a:prstGeom>
        </p:spPr>
      </p:pic>
      <p:sp>
        <p:nvSpPr>
          <p:cNvPr id="59" name="Text Placeholder 1">
            <a:extLst>
              <a:ext uri="{FF2B5EF4-FFF2-40B4-BE49-F238E27FC236}">
                <a16:creationId xmlns:a16="http://schemas.microsoft.com/office/drawing/2014/main" id="{7EF4D8A4-16D0-4867-B24C-BB54053656CF}"/>
              </a:ext>
            </a:extLst>
          </p:cNvPr>
          <p:cNvSpPr txBox="1">
            <a:spLocks/>
          </p:cNvSpPr>
          <p:nvPr/>
        </p:nvSpPr>
        <p:spPr>
          <a:xfrm>
            <a:off x="534716" y="4647401"/>
            <a:ext cx="10158621" cy="299439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C57BL/6J wild-type (WT) mice were purchased from Jackson Laboratory </a:t>
            </a:r>
          </a:p>
          <a:p>
            <a:pPr hangingPunct="1"/>
            <a:r>
              <a:rPr lang="en-US" sz="2200" dirty="0"/>
              <a:t>C57BL/6J </a:t>
            </a:r>
            <a:r>
              <a:rPr lang="en-US" sz="2200" dirty="0" err="1"/>
              <a:t>Nrf</a:t>
            </a:r>
            <a:r>
              <a:rPr lang="en-US" sz="2200" dirty="0"/>
              <a:t> KO mice colony have been maintained in our laboratory since 2005 </a:t>
            </a:r>
          </a:p>
          <a:p>
            <a:pPr hangingPunct="1"/>
            <a:r>
              <a:rPr lang="en-US" sz="2200" dirty="0"/>
              <a:t>Mice were firstly given a 2-week gut microbiota equalization period fed with AIN-93M control diet (</a:t>
            </a:r>
            <a:r>
              <a:rPr lang="en-US" sz="2200" dirty="0">
                <a:hlinkClick r:id="rId5"/>
              </a:rPr>
              <a:t>Research Diets, Inc. NJ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0353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Nrf2 KO PEITC Study Design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703402" y="1559281"/>
            <a:ext cx="7579556" cy="5923343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Two separate studies were conducted: </a:t>
            </a:r>
          </a:p>
          <a:p>
            <a:pPr lvl="1" hangingPunct="1"/>
            <a:r>
              <a:rPr lang="en-US" sz="2200" b="1" i="1" dirty="0" err="1"/>
              <a:t>Nrf</a:t>
            </a:r>
            <a:r>
              <a:rPr lang="en-US" sz="2200" b="1" i="1" dirty="0"/>
              <a:t> KO </a:t>
            </a:r>
            <a:r>
              <a:rPr lang="en-US" sz="2200" dirty="0"/>
              <a:t>(November 2018): 2 diets, 5 animals per group</a:t>
            </a:r>
          </a:p>
          <a:p>
            <a:pPr lvl="1" hangingPunct="1"/>
            <a:r>
              <a:rPr lang="en-US" sz="2200" b="1" i="1" dirty="0"/>
              <a:t>WT</a:t>
            </a:r>
            <a:r>
              <a:rPr lang="en-US" sz="2200" dirty="0"/>
              <a:t> (May 2019): 2 diets, 9 animals per group</a:t>
            </a:r>
          </a:p>
          <a:p>
            <a:pPr hangingPunct="1"/>
            <a:r>
              <a:rPr lang="en-US" sz="2200" dirty="0"/>
              <a:t>After the 2-week period, mice in each study and each genotype were randomized to one of 2 diets:</a:t>
            </a:r>
          </a:p>
          <a:p>
            <a:pPr lvl="1" hangingPunct="1"/>
            <a:r>
              <a:rPr lang="en-US" sz="2200" b="1" i="1" dirty="0"/>
              <a:t>Control</a:t>
            </a:r>
            <a:r>
              <a:rPr lang="en-US" sz="2200" dirty="0"/>
              <a:t> (stayed on AIN-93M diet) or </a:t>
            </a:r>
          </a:p>
          <a:p>
            <a:pPr lvl="1" hangingPunct="1"/>
            <a:r>
              <a:rPr lang="en-US" sz="2200" b="1" i="1" dirty="0"/>
              <a:t>PEITC</a:t>
            </a:r>
            <a:r>
              <a:rPr lang="en-US" sz="2200" dirty="0"/>
              <a:t> (AIN-93M + 0.05% PEITC) diet.</a:t>
            </a:r>
          </a:p>
          <a:p>
            <a:pPr hangingPunct="1"/>
            <a:r>
              <a:rPr lang="en-US" sz="2200" b="1" i="1" dirty="0"/>
              <a:t>Phenethyl isothiocyanate (PEITC) </a:t>
            </a:r>
            <a:r>
              <a:rPr lang="en-US" sz="2200" dirty="0"/>
              <a:t>can be isolated from cruciferous vegetables, cranberries, etc. and can block chemical carcinogenesis in animal models.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F42B55-B77A-4905-B968-3E8B2D7FE06E}"/>
              </a:ext>
            </a:extLst>
          </p:cNvPr>
          <p:cNvGraphicFramePr>
            <a:graphicFrameLocks noGrp="1"/>
          </p:cNvGraphicFramePr>
          <p:nvPr/>
        </p:nvGraphicFramePr>
        <p:xfrm>
          <a:off x="8667483" y="1638300"/>
          <a:ext cx="5508471" cy="37814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63632">
                  <a:extLst>
                    <a:ext uri="{9D8B030D-6E8A-4147-A177-3AD203B41FA5}">
                      <a16:colId xmlns:a16="http://schemas.microsoft.com/office/drawing/2014/main" val="650799941"/>
                    </a:ext>
                  </a:extLst>
                </a:gridCol>
                <a:gridCol w="2650789">
                  <a:extLst>
                    <a:ext uri="{9D8B030D-6E8A-4147-A177-3AD203B41FA5}">
                      <a16:colId xmlns:a16="http://schemas.microsoft.com/office/drawing/2014/main" val="4152616858"/>
                    </a:ext>
                  </a:extLst>
                </a:gridCol>
                <a:gridCol w="1194050">
                  <a:extLst>
                    <a:ext uri="{9D8B030D-6E8A-4147-A177-3AD203B41FA5}">
                      <a16:colId xmlns:a16="http://schemas.microsoft.com/office/drawing/2014/main" val="40569574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Class 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Ingredients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Grams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33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Protein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Casein, Lactic, 30 Mesh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140.00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78186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Protein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Cystine, 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1.80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66493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Carbohydrate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Starch, Corn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495.69 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442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Carbohydrate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Lodex</a:t>
                      </a:r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125.00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07746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Carbohydrate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Sucrose, Fine Granulated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688429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Fiber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Solka</a:t>
                      </a:r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Floc, FCC200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37113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Soybean Oil, USP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40.00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083741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Mineral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S10022M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35.00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26853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Vitamin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V10037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10.00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62562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Vitamin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Choline Bitartrate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2.50 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47040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Anti-oxidant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tert-Butylhydroquinone (</a:t>
                      </a:r>
                      <a:r>
                        <a:rPr lang="en-US" sz="1600" u="none" strike="noStrike" dirty="0" err="1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tBHQ</a:t>
                      </a:r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0.01 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73514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Total: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1000.00 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758266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6AB968-C810-4E54-BE1C-86226D28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591" y="6109201"/>
            <a:ext cx="3202230" cy="1239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AAD558-438A-457D-96D5-E1A1CD1CC038}"/>
              </a:ext>
            </a:extLst>
          </p:cNvPr>
          <p:cNvSpPr/>
          <p:nvPr/>
        </p:nvSpPr>
        <p:spPr>
          <a:xfrm>
            <a:off x="9204135" y="5709091"/>
            <a:ext cx="4722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Phenethyl isothiocyanate (PEITC) </a:t>
            </a:r>
          </a:p>
        </p:txBody>
      </p:sp>
    </p:spTree>
    <p:extLst>
      <p:ext uri="{BB962C8B-B14F-4D97-AF65-F5344CB8AC3E}">
        <p14:creationId xmlns:p14="http://schemas.microsoft.com/office/powerpoint/2010/main" val="7766786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Nrf2 KO PEITC Sample Collection and Processing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708796" y="1592310"/>
            <a:ext cx="5594367" cy="6049485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Mice fecal samples were collected individually at 3 timepoints: baseline (end of equalizing period, or Week 0), an early timepoint (Week 2) and a late timepoint (Week 4)</a:t>
            </a:r>
          </a:p>
          <a:p>
            <a:pPr hangingPunct="1"/>
            <a:r>
              <a:rPr lang="en-US" sz="2000" dirty="0"/>
              <a:t>Samples were frozen in liquid nitrogen and stored in -80’ freezer</a:t>
            </a:r>
          </a:p>
          <a:p>
            <a:pPr hangingPunct="1"/>
            <a:r>
              <a:rPr lang="en-US" sz="2000" dirty="0"/>
              <a:t>Bacterial DNA were extracted using </a:t>
            </a:r>
            <a:r>
              <a:rPr lang="en-US" sz="2000" i="1" dirty="0" err="1"/>
              <a:t>PowerSoil</a:t>
            </a:r>
            <a:r>
              <a:rPr lang="en-US" sz="2000" i="1" dirty="0"/>
              <a:t> DNA Isolation Kit </a:t>
            </a:r>
            <a:r>
              <a:rPr lang="en-US" sz="2000" dirty="0"/>
              <a:t>(QIAGEN). </a:t>
            </a:r>
          </a:p>
          <a:p>
            <a:pPr hangingPunct="1"/>
            <a:r>
              <a:rPr lang="en-US" sz="2000" dirty="0"/>
              <a:t>PCR amplification of 16S rRNA was carried using a primer specific for V4 region of the gene. </a:t>
            </a:r>
          </a:p>
          <a:p>
            <a:pPr hangingPunct="1"/>
            <a:r>
              <a:rPr lang="en-US" sz="2000" dirty="0"/>
              <a:t>Index amplicons were pooled and sequenced on </a:t>
            </a:r>
            <a:r>
              <a:rPr lang="en-US" sz="2000" i="1" dirty="0" err="1"/>
              <a:t>MiSeq</a:t>
            </a:r>
            <a:r>
              <a:rPr lang="en-US" sz="2000" dirty="0"/>
              <a:t> (Illumina) yielding at least 8,000 300 base pair (bp) pair-ended reads.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7831E-25DF-47AE-BEE6-86F4224C3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59" y="1592310"/>
            <a:ext cx="8242605" cy="43144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4A1070-6B14-41BA-9624-E311F486E81D}"/>
              </a:ext>
            </a:extLst>
          </p:cNvPr>
          <p:cNvSpPr/>
          <p:nvPr/>
        </p:nvSpPr>
        <p:spPr>
          <a:xfrm>
            <a:off x="9036033" y="6468013"/>
            <a:ext cx="5594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https://help.ezbiocloud.net/16s-rrna-and-16s-rrna-gene/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031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217" y="629176"/>
            <a:ext cx="7323968" cy="1101589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Nrf2 KO PEITC Data Processing: </a:t>
            </a:r>
            <a:r>
              <a:rPr lang="en-US" b="0" i="1" dirty="0" err="1">
                <a:latin typeface="+mn-lt"/>
              </a:rPr>
              <a:t>FastQ</a:t>
            </a:r>
            <a:r>
              <a:rPr lang="en-US" b="0" i="1" dirty="0">
                <a:latin typeface="+mn-lt"/>
              </a:rPr>
              <a:t> Files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6828434" y="2125130"/>
            <a:ext cx="7509534" cy="5098103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b="1" i="1" dirty="0"/>
              <a:t>DADA2 </a:t>
            </a:r>
            <a:r>
              <a:rPr lang="en-US" sz="2000" dirty="0"/>
              <a:t>(</a:t>
            </a:r>
            <a:r>
              <a:rPr lang="en-US" sz="2000" i="1" dirty="0"/>
              <a:t>Divisive Amplicon Denoising Algorithm Version 2</a:t>
            </a:r>
            <a:r>
              <a:rPr lang="en-US" sz="2000" dirty="0"/>
              <a:t>) R package was used to process the data</a:t>
            </a:r>
          </a:p>
          <a:p>
            <a:pPr hangingPunct="1"/>
            <a:r>
              <a:rPr lang="en-US" sz="2000" dirty="0"/>
              <a:t>Sequencing machine outputs </a:t>
            </a:r>
            <a:r>
              <a:rPr lang="en-US" sz="2000" i="1" dirty="0" err="1"/>
              <a:t>FastQ</a:t>
            </a:r>
            <a:r>
              <a:rPr lang="en-US" sz="2000" dirty="0"/>
              <a:t> format files contain 4 lines of text: </a:t>
            </a:r>
          </a:p>
          <a:p>
            <a:pPr lvl="1" hangingPunct="1"/>
            <a:r>
              <a:rPr lang="en-US" sz="1800" dirty="0"/>
              <a:t>Line 1: @ followed by a sequence identifier and optional description</a:t>
            </a:r>
          </a:p>
          <a:p>
            <a:pPr lvl="1" hangingPunct="1"/>
            <a:r>
              <a:rPr lang="en-US" sz="1800" dirty="0"/>
              <a:t>Line 2: raw sequence letters (A, T, C &amp; G)</a:t>
            </a:r>
          </a:p>
          <a:p>
            <a:pPr lvl="1" hangingPunct="1"/>
            <a:r>
              <a:rPr lang="en-US" sz="1800" dirty="0"/>
              <a:t>Line 3: + followed by same as in Line 1</a:t>
            </a:r>
          </a:p>
          <a:p>
            <a:pPr lvl="1" hangingPunct="1"/>
            <a:r>
              <a:rPr lang="en-US" sz="1800" dirty="0"/>
              <a:t>Line 4: quality scores corresponding to Line 2. The score is a function of p that the base was identified incorrectly such that </a:t>
            </a:r>
            <a:r>
              <a:rPr lang="en-US" sz="1800" i="1" dirty="0" err="1"/>
              <a:t>Qsanger</a:t>
            </a:r>
            <a:r>
              <a:rPr lang="en-US" sz="1800" i="1" dirty="0"/>
              <a:t>=-10*Log10(p)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4AD8-FE4F-4819-BFD4-76762026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74" y="896435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27D0E-70F6-4F15-A50A-5704AF86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74" y="4534460"/>
            <a:ext cx="45720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80D857-4DDB-4D36-BC4E-DD9350915EF9}"/>
              </a:ext>
            </a:extLst>
          </p:cNvPr>
          <p:cNvSpPr txBox="1"/>
          <p:nvPr/>
        </p:nvSpPr>
        <p:spPr>
          <a:xfrm rot="16200000">
            <a:off x="-288652" y="2165907"/>
            <a:ext cx="2221123" cy="784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Forward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D9F91-5B19-4F31-B77C-734B90643ECA}"/>
              </a:ext>
            </a:extLst>
          </p:cNvPr>
          <p:cNvSpPr txBox="1"/>
          <p:nvPr/>
        </p:nvSpPr>
        <p:spPr>
          <a:xfrm rot="16200000">
            <a:off x="-263701" y="5714195"/>
            <a:ext cx="2221123" cy="784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Reverse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FD8C4-05FC-49A1-9554-00B873AD7CF7}"/>
              </a:ext>
            </a:extLst>
          </p:cNvPr>
          <p:cNvSpPr txBox="1"/>
          <p:nvPr/>
        </p:nvSpPr>
        <p:spPr>
          <a:xfrm>
            <a:off x="668551" y="157920"/>
            <a:ext cx="6414830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Single sample from May 2019 experiment</a:t>
            </a:r>
          </a:p>
        </p:txBody>
      </p:sp>
    </p:spTree>
    <p:extLst>
      <p:ext uri="{BB962C8B-B14F-4D97-AF65-F5344CB8AC3E}">
        <p14:creationId xmlns:p14="http://schemas.microsoft.com/office/powerpoint/2010/main" val="9220336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Nrf2 KO PEITC Data Processing with DADA2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7534281" y="1663949"/>
            <a:ext cx="6735650" cy="531992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1800" i="1" dirty="0" err="1"/>
              <a:t>FastQ</a:t>
            </a:r>
            <a:r>
              <a:rPr lang="en-US" sz="1800" dirty="0"/>
              <a:t> files are then trimmed to remove low quality bases (usually at the end due to accumulation of technical errors)</a:t>
            </a:r>
          </a:p>
          <a:p>
            <a:pPr hangingPunct="1"/>
            <a:r>
              <a:rPr lang="en-US" sz="1800" dirty="0"/>
              <a:t>Reverse reads are typically of a lower quality compared to the forward reads so they are trimmed a little more (to 220 bp and 280 bp respectively).</a:t>
            </a:r>
          </a:p>
          <a:p>
            <a:pPr hangingPunct="1"/>
            <a:r>
              <a:rPr lang="en-US" sz="1800" dirty="0"/>
              <a:t>Next, the reads were sorted, dereplicated, and forward/reverse reads merged. We removed chimeric sequences (normally around 5-7% but there were much higher in our data – 43.2% in May’s samples).</a:t>
            </a:r>
          </a:p>
          <a:p>
            <a:pPr hangingPunct="1"/>
            <a:r>
              <a:rPr lang="en-US" sz="1800" dirty="0"/>
              <a:t>The reads were then aligned with operational taxonomic units (OTU) using </a:t>
            </a:r>
            <a:r>
              <a:rPr lang="en-US" sz="1800" dirty="0">
                <a:hlinkClick r:id="rId4"/>
              </a:rPr>
              <a:t>Silva V132 </a:t>
            </a:r>
            <a:r>
              <a:rPr lang="en-US" sz="1800" dirty="0"/>
              <a:t>rRNA library that contains ribosomal subunit RNA sequences. 16S sequencing usually is not specific enough to map OTUs to species so we stopped at Genus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FEF3D9-0981-42EE-B09C-BCC42816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15217"/>
              </p:ext>
            </p:extLst>
          </p:nvPr>
        </p:nvGraphicFramePr>
        <p:xfrm>
          <a:off x="1029933" y="1299167"/>
          <a:ext cx="6285267" cy="25069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9464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1331277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1254842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254842">
                  <a:extLst>
                    <a:ext uri="{9D8B030D-6E8A-4147-A177-3AD203B41FA5}">
                      <a16:colId xmlns:a16="http://schemas.microsoft.com/office/drawing/2014/main" val="2939880786"/>
                    </a:ext>
                  </a:extLst>
                </a:gridCol>
                <a:gridCol w="1254842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</a:tblGrid>
              <a:tr h="9776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Kingdom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of OTUs in Nrf2 KO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Number of OTUs in WT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Percent of OTUs in Nrf2 KO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Percent of OTUs in WT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10,197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7,994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94.78%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98.34%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Eukaryota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472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116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4.39%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1.43%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86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19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0.80%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0.23%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22587356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0.04%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0.00%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B88E54D-3DDB-4792-AE54-2B8633A49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6825" y="4114800"/>
            <a:ext cx="5210529" cy="39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77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Nrf2 KO PEITC Alpha Diversity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1210C1BB-622A-40D4-8B9B-C42904FDD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1331483"/>
                <a:ext cx="6954731" cy="5319920"/>
              </a:xfrm>
              <a:prstGeom prst="rect">
                <a:avLst/>
              </a:prstGeom>
            </p:spPr>
            <p:txBody>
              <a:bodyPr/>
              <a:lstStyle>
                <a:lvl1pPr marL="280988" marR="0" indent="-280988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  <a:lvl2pPr marL="688181" marR="0" indent="-327819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–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2pPr>
                <a:lvl3pPr marL="958291" marR="0" indent="-321869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3pPr>
                <a:lvl4pPr marL="1450848" marR="0" indent="-375514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–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4pPr>
                <a:lvl5pPr marL="1984337" marR="0" indent="-428142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5pPr>
                <a:lvl6pPr marL="2223639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6pPr>
                <a:lvl7pPr marL="2569282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7pPr>
                <a:lvl8pPr marL="2914925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8pPr>
                <a:lvl9pPr marL="3260568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9pPr>
              </a:lstStyle>
              <a:p>
                <a:pPr hangingPunct="1"/>
                <a:r>
                  <a:rPr lang="en-US" sz="1800" i="1" dirty="0"/>
                  <a:t>Alpha Diversity</a:t>
                </a:r>
                <a:r>
                  <a:rPr lang="en-US" sz="1800" dirty="0"/>
                  <a:t>, or </a:t>
                </a:r>
                <a:r>
                  <a:rPr lang="en-US" sz="1800" i="1" dirty="0"/>
                  <a:t>Richness </a:t>
                </a:r>
                <a:r>
                  <a:rPr lang="en-US" sz="1800" dirty="0"/>
                  <a:t>measure of a sample shows how many different species are present and how equally they are distributed.</a:t>
                </a:r>
              </a:p>
              <a:p>
                <a:pPr hangingPunct="1"/>
                <a:r>
                  <a:rPr lang="en-US" sz="1800" dirty="0"/>
                  <a:t>It can be measured, e.g., with Gini Index or Shannon’s Entropy or Index (used here):</a:t>
                </a:r>
              </a:p>
              <a:p>
                <a:pPr marL="0" indent="0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407193" lvl="1" indent="0" hangingPunct="1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is the probability (i.e., relative abundance) of </a:t>
                </a:r>
                <a:r>
                  <a:rPr lang="en-US" sz="1800" i="1" dirty="0" err="1"/>
                  <a:t>i-th</a:t>
                </a:r>
                <a:r>
                  <a:rPr lang="en-US" sz="1800" dirty="0"/>
                  <a:t> out of </a:t>
                </a:r>
                <a:r>
                  <a:rPr lang="en-US" sz="1800" i="1" dirty="0"/>
                  <a:t>R </a:t>
                </a:r>
                <a:r>
                  <a:rPr lang="en-US" sz="1800" dirty="0"/>
                  <a:t>species present in the sample.</a:t>
                </a:r>
              </a:p>
              <a:p>
                <a:pPr hangingPunct="1"/>
                <a:r>
                  <a:rPr lang="en-US" sz="1800" dirty="0"/>
                  <a:t>If absolute majority of the sample is represented by a single species (total inequality), the index is near zero.</a:t>
                </a:r>
              </a:p>
              <a:p>
                <a:pPr hangingPunct="1"/>
                <a:r>
                  <a:rPr lang="en-US" sz="1800" dirty="0"/>
                  <a:t>If there is a total equality (all </a:t>
                </a:r>
                <a:r>
                  <a:rPr lang="en-US" sz="1800" i="1" dirty="0"/>
                  <a:t>R</a:t>
                </a:r>
                <a:r>
                  <a:rPr lang="en-US" sz="1800" dirty="0"/>
                  <a:t> species are represented equally) then the index is equal to </a:t>
                </a:r>
                <a:r>
                  <a:rPr lang="en-US" sz="1800" i="1" dirty="0"/>
                  <a:t>–ln(1/R).</a:t>
                </a:r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1210C1BB-622A-40D4-8B9B-C42904FD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331483"/>
                <a:ext cx="6954731" cy="5319920"/>
              </a:xfrm>
              <a:prstGeom prst="rect">
                <a:avLst/>
              </a:prstGeom>
              <a:blipFill>
                <a:blip r:embed="rId4"/>
                <a:stretch>
                  <a:fillRect l="-526" t="-573" r="-1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38BB1-9B15-427A-98CF-86F9FF2A432B}"/>
              </a:ext>
            </a:extLst>
          </p:cNvPr>
          <p:cNvSpPr/>
          <p:nvPr/>
        </p:nvSpPr>
        <p:spPr>
          <a:xfrm>
            <a:off x="618186" y="6644666"/>
            <a:ext cx="919551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 our data genotype had a very large effect on alpha diversity, with the KO mice showing higher alpha diversity already at the baseline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Possible confounding with experiment/cage/… effect</a:t>
            </a: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728EB537-C555-48E9-9442-BA297F3B3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3" y="1500387"/>
            <a:ext cx="7022207" cy="4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98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Nrf2 KO PEITC Average Alpha Diversity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7572777" y="1331483"/>
            <a:ext cx="6697154" cy="6100436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400" dirty="0"/>
              <a:t>Mixed-effects linear regression model was used to test the differences in average </a:t>
            </a:r>
            <a:r>
              <a:rPr lang="en-US" sz="2400" dirty="0" err="1"/>
              <a:t>Shanon’s</a:t>
            </a:r>
            <a:r>
              <a:rPr lang="en-US" sz="2400" dirty="0"/>
              <a:t> index by genotype and time (with interactions)</a:t>
            </a:r>
          </a:p>
          <a:p>
            <a:pPr hangingPunct="1"/>
            <a:r>
              <a:rPr lang="en-US" sz="2400" dirty="0"/>
              <a:t>No significant time trend was observed (p-value = 0.290). </a:t>
            </a:r>
          </a:p>
          <a:p>
            <a:pPr hangingPunct="1"/>
            <a:r>
              <a:rPr lang="en-US" sz="2400" dirty="0"/>
              <a:t>Nrf2 KO group had statistically significantly higher alpha diversity compared to the WT (p-value = 0.011).</a:t>
            </a:r>
          </a:p>
          <a:p>
            <a:pPr hangingPunct="1"/>
            <a:endParaRPr lang="en-US" sz="2400" dirty="0"/>
          </a:p>
          <a:p>
            <a:pPr hangingPunct="1"/>
            <a:r>
              <a:rPr lang="en-US" sz="2400" dirty="0"/>
              <a:t>The Diet*Timepoint interaction was also non-significant (p-value = 0.115)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149023-BFC7-4DFC-9B2F-0A2A356F09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" y="2086042"/>
            <a:ext cx="6886977" cy="45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606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Bacteroidetes vs. Firmicutes Ratio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208394" y="1993575"/>
            <a:ext cx="5091334" cy="445874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400" dirty="0"/>
              <a:t>On Phylum level, Bacteroidetes vs. Firmicutes ratio (B/F) can be used as an inflammation predictor in guts</a:t>
            </a:r>
          </a:p>
          <a:p>
            <a:pPr hangingPunct="1"/>
            <a:endParaRPr lang="en-US" sz="2400" dirty="0"/>
          </a:p>
          <a:p>
            <a:pPr hangingPunct="1"/>
            <a:r>
              <a:rPr lang="en-US" sz="2400" dirty="0"/>
              <a:t>Increase of B/F ratio is associated with IBD (NOTE: the ratio is reversed on the graph)</a:t>
            </a:r>
          </a:p>
          <a:p>
            <a:pPr hangingPunct="1"/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A53F7-7792-45CD-BA16-D9753FA96867}"/>
              </a:ext>
            </a:extLst>
          </p:cNvPr>
          <p:cNvSpPr/>
          <p:nvPr/>
        </p:nvSpPr>
        <p:spPr>
          <a:xfrm>
            <a:off x="708062" y="6657787"/>
            <a:ext cx="7894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Source: </a:t>
            </a:r>
            <a:r>
              <a:rPr lang="en-US" sz="1800" i="1" dirty="0"/>
              <a:t>The Influence of Probiotics on the Firmicutes/Bacteroidetes Ratio in the Treatment of Obesity and Inflammatory Bowel disease. </a:t>
            </a:r>
            <a:r>
              <a:rPr lang="en-US" sz="1800" dirty="0" err="1"/>
              <a:t>Stojanov</a:t>
            </a:r>
            <a:r>
              <a:rPr lang="en-US" sz="1800" dirty="0"/>
              <a:t> et al, Microorganisms,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67AA8-DB0E-44D1-A5AD-A2DA43B49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2" r="4800"/>
          <a:stretch/>
        </p:blipFill>
        <p:spPr>
          <a:xfrm>
            <a:off x="463780" y="1299166"/>
            <a:ext cx="8228856" cy="503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84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itle 5"/>
          <p:cNvSpPr txBox="1">
            <a:spLocks noGrp="1"/>
          </p:cNvSpPr>
          <p:nvPr>
            <p:ph type="title"/>
          </p:nvPr>
        </p:nvSpPr>
        <p:spPr>
          <a:xfrm>
            <a:off x="726440" y="454149"/>
            <a:ext cx="12174912" cy="553999"/>
          </a:xfrm>
          <a:prstGeom prst="rect">
            <a:avLst/>
          </a:prstGeom>
        </p:spPr>
        <p:txBody>
          <a:bodyPr/>
          <a:lstStyle>
            <a:lvl1pPr defTabSz="822959">
              <a:defRPr sz="3600"/>
            </a:lvl1pPr>
          </a:lstStyle>
          <a:p>
            <a:r>
              <a:rPr dirty="0"/>
              <a:t>Agenda</a:t>
            </a:r>
          </a:p>
        </p:txBody>
      </p:sp>
      <p:graphicFrame>
        <p:nvGraphicFramePr>
          <p:cNvPr id="650" name="Content Placeholder 15"/>
          <p:cNvGraphicFramePr/>
          <p:nvPr>
            <p:extLst>
              <p:ext uri="{D42A27DB-BD31-4B8C-83A1-F6EECF244321}">
                <p14:modId xmlns:p14="http://schemas.microsoft.com/office/powerpoint/2010/main" val="2373724294"/>
              </p:ext>
            </p:extLst>
          </p:nvPr>
        </p:nvGraphicFramePr>
        <p:xfrm>
          <a:off x="1615439" y="2279440"/>
          <a:ext cx="12197081" cy="37979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19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948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Introduction</a:t>
                      </a:r>
                      <a:endParaRPr sz="2000" b="1" dirty="0">
                        <a:solidFill>
                          <a:srgbClr val="212121"/>
                        </a:solidFill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41954" marR="41954" marT="41954" marB="4195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 Effect of PEITC diet on Nrf2 KO vs. WT Mice</a:t>
                      </a:r>
                    </a:p>
                  </a:txBody>
                  <a:tcPr marL="41954" marR="41954" marT="41954" marB="41954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7B7B7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PEITC and Cranberry diet in DSS-treated WT and </a:t>
                      </a:r>
                      <a:r>
                        <a:rPr lang="en-US" sz="2000" b="1" dirty="0" err="1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Nrf</a:t>
                      </a:r>
                      <a:r>
                        <a:rPr lang="en-US" sz="2000" b="1" dirty="0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 KO Mice</a:t>
                      </a:r>
                      <a:endParaRPr sz="2000" b="0" dirty="0">
                        <a:solidFill>
                          <a:srgbClr val="212121"/>
                        </a:solidFill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41954" marR="41954" marT="41954" marB="41954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B7B7B7"/>
                      </a:solidFill>
                    </a:lnT>
                    <a:lnB w="12700">
                      <a:solidFill>
                        <a:srgbClr val="B7B7B7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12121"/>
                          </a:solidFill>
                          <a:latin typeface="Verdana"/>
                          <a:ea typeface="Verdana"/>
                          <a:cs typeface="Verdana"/>
                        </a:rPr>
                        <a:t>Q&amp;A </a:t>
                      </a:r>
                    </a:p>
                    <a:p>
                      <a:pPr algn="l" defTabSz="914400">
                        <a:spcBef>
                          <a:spcPts val="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212121"/>
                        </a:solidFill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41954" marR="41954" marT="41954" marB="41954" anchor="ctr" horzOverflow="overflow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37401"/>
                  </a:ext>
                </a:extLst>
              </a:tr>
            </a:tbl>
          </a:graphicData>
        </a:graphic>
      </p:graphicFrame>
      <p:grpSp>
        <p:nvGrpSpPr>
          <p:cNvPr id="653" name="Group 1"/>
          <p:cNvGrpSpPr/>
          <p:nvPr/>
        </p:nvGrpSpPr>
        <p:grpSpPr>
          <a:xfrm>
            <a:off x="726440" y="2577092"/>
            <a:ext cx="843281" cy="372197"/>
            <a:chOff x="0" y="0"/>
            <a:chExt cx="843280" cy="372196"/>
          </a:xfrm>
        </p:grpSpPr>
        <p:sp>
          <p:nvSpPr>
            <p:cNvPr id="651" name="Oval 11"/>
            <p:cNvSpPr/>
            <p:nvPr/>
          </p:nvSpPr>
          <p:spPr>
            <a:xfrm>
              <a:off x="233680" y="0"/>
              <a:ext cx="369333" cy="369333"/>
            </a:xfrm>
            <a:prstGeom prst="ellipse">
              <a:avLst/>
            </a:prstGeom>
            <a:solidFill>
              <a:schemeClr val="accent1"/>
            </a:solidFill>
            <a:ln w="317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2" name="TextBox 27"/>
            <p:cNvSpPr txBox="1"/>
            <p:nvPr/>
          </p:nvSpPr>
          <p:spPr>
            <a:xfrm>
              <a:off x="0" y="1356"/>
              <a:ext cx="8432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000"/>
                </a:spcBef>
                <a:defRPr sz="1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56" name="Group 3"/>
          <p:cNvGrpSpPr/>
          <p:nvPr/>
        </p:nvGrpSpPr>
        <p:grpSpPr>
          <a:xfrm>
            <a:off x="726440" y="3522099"/>
            <a:ext cx="843281" cy="369333"/>
            <a:chOff x="0" y="0"/>
            <a:chExt cx="843280" cy="369332"/>
          </a:xfrm>
        </p:grpSpPr>
        <p:sp>
          <p:nvSpPr>
            <p:cNvPr id="654" name="Oval 17"/>
            <p:cNvSpPr/>
            <p:nvPr/>
          </p:nvSpPr>
          <p:spPr>
            <a:xfrm>
              <a:off x="233680" y="0"/>
              <a:ext cx="369333" cy="369333"/>
            </a:xfrm>
            <a:prstGeom prst="ellipse">
              <a:avLst/>
            </a:prstGeom>
            <a:solidFill>
              <a:schemeClr val="accent1"/>
            </a:solidFill>
            <a:ln w="317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5" name="TextBox 30"/>
            <p:cNvSpPr txBox="1"/>
            <p:nvPr/>
          </p:nvSpPr>
          <p:spPr>
            <a:xfrm>
              <a:off x="0" y="1356"/>
              <a:ext cx="843281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900"/>
                </a:spcBef>
                <a:defRPr sz="16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59" name="Group 6"/>
          <p:cNvGrpSpPr/>
          <p:nvPr/>
        </p:nvGrpSpPr>
        <p:grpSpPr>
          <a:xfrm>
            <a:off x="726440" y="4465748"/>
            <a:ext cx="843281" cy="372197"/>
            <a:chOff x="0" y="0"/>
            <a:chExt cx="843280" cy="372196"/>
          </a:xfrm>
        </p:grpSpPr>
        <p:sp>
          <p:nvSpPr>
            <p:cNvPr id="657" name="Oval 20"/>
            <p:cNvSpPr/>
            <p:nvPr/>
          </p:nvSpPr>
          <p:spPr>
            <a:xfrm>
              <a:off x="233680" y="0"/>
              <a:ext cx="369333" cy="369333"/>
            </a:xfrm>
            <a:prstGeom prst="ellipse">
              <a:avLst/>
            </a:prstGeom>
            <a:solidFill>
              <a:schemeClr val="accent1"/>
            </a:solidFill>
            <a:ln w="317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58" name="TextBox 31"/>
            <p:cNvSpPr txBox="1"/>
            <p:nvPr/>
          </p:nvSpPr>
          <p:spPr>
            <a:xfrm>
              <a:off x="0" y="1356"/>
              <a:ext cx="8432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000"/>
                </a:spcBef>
                <a:defRPr sz="1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62" name="Group 12"/>
          <p:cNvGrpSpPr/>
          <p:nvPr/>
        </p:nvGrpSpPr>
        <p:grpSpPr>
          <a:xfrm>
            <a:off x="726440" y="5410755"/>
            <a:ext cx="843281" cy="372197"/>
            <a:chOff x="0" y="0"/>
            <a:chExt cx="843280" cy="372196"/>
          </a:xfrm>
        </p:grpSpPr>
        <p:sp>
          <p:nvSpPr>
            <p:cNvPr id="660" name="Oval 23"/>
            <p:cNvSpPr/>
            <p:nvPr/>
          </p:nvSpPr>
          <p:spPr>
            <a:xfrm>
              <a:off x="233680" y="0"/>
              <a:ext cx="369333" cy="369333"/>
            </a:xfrm>
            <a:prstGeom prst="ellipse">
              <a:avLst/>
            </a:prstGeom>
            <a:solidFill>
              <a:schemeClr val="accent1"/>
            </a:solidFill>
            <a:ln w="3175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defRPr sz="3200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61" name="TextBox 32"/>
            <p:cNvSpPr txBox="1"/>
            <p:nvPr/>
          </p:nvSpPr>
          <p:spPr>
            <a:xfrm>
              <a:off x="0" y="1356"/>
              <a:ext cx="84328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spcBef>
                  <a:spcPts val="1000"/>
                </a:spcBef>
                <a:defRPr sz="1800" b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666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4174993" y="7641795"/>
            <a:ext cx="249471" cy="231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5" name="Picture 2" descr="http://www.rci.rutgers.edu/~pharmsci/Images/Header2.jpg">
            <a:extLst>
              <a:ext uri="{FF2B5EF4-FFF2-40B4-BE49-F238E27FC236}">
                <a16:creationId xmlns:a16="http://schemas.microsoft.com/office/drawing/2014/main" id="{F382CE7F-3793-41B1-BAF9-B946307F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328572"/>
            <a:ext cx="13054786" cy="1043027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Nrf2 KO PEITC: Bacteroidetes vs. Firmicutes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401564" y="1788275"/>
            <a:ext cx="5022900" cy="532919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At the Phylum level, the ratio of Bacteroidetes vs. Firmicutes can affect the homeostasis in the guts</a:t>
            </a:r>
          </a:p>
          <a:p>
            <a:pPr hangingPunct="1"/>
            <a:r>
              <a:rPr lang="en-US" sz="2000" dirty="0"/>
              <a:t>These two phyla combined accounted for over ¾ of all OTUs</a:t>
            </a:r>
          </a:p>
          <a:p>
            <a:pPr hangingPunct="1"/>
            <a:r>
              <a:rPr lang="en-US" sz="2000" dirty="0"/>
              <a:t>B/F was significantly higher than 1 (i.e., higher abundance of Bacteroidetes compared to Firmicutes) at all 3 timepoints in Nrf2 KO, and at the baseline only in the WT (1.63, 95% C.I. = 1.31 to 2.04, p-value &lt; 0.001).</a:t>
            </a:r>
          </a:p>
          <a:p>
            <a:pPr hangingPunct="1"/>
            <a:r>
              <a:rPr lang="en-US" sz="2000" dirty="0"/>
              <a:t>Diet did not make a difference (p-value = 0.992)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2734290-BAE1-41CC-A7A0-8BC39A7B84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8" y="1371600"/>
            <a:ext cx="8216721" cy="61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226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328572"/>
            <a:ext cx="13054786" cy="1043027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Nrf2 KO PEITC: PCA on Phylum Level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1210C1BB-622A-40D4-8B9B-C42904FDD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2041" y="1684875"/>
                <a:ext cx="5022900" cy="5643644"/>
              </a:xfrm>
              <a:prstGeom prst="rect">
                <a:avLst/>
              </a:prstGeom>
            </p:spPr>
            <p:txBody>
              <a:bodyPr/>
              <a:lstStyle>
                <a:lvl1pPr marL="280988" marR="0" indent="-280988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1pPr>
                <a:lvl2pPr marL="688181" marR="0" indent="-327819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–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2pPr>
                <a:lvl3pPr marL="958291" marR="0" indent="-321869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3pPr>
                <a:lvl4pPr marL="1450848" marR="0" indent="-375514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–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4pPr>
                <a:lvl5pPr marL="1984337" marR="0" indent="-428142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5pPr>
                <a:lvl6pPr marL="2223639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6pPr>
                <a:lvl7pPr marL="2569282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7pPr>
                <a:lvl8pPr marL="2914925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8pPr>
                <a:lvl9pPr marL="3260568" marR="0" indent="-322600" algn="l" defTabSz="914400" rtl="0" latinLnBrk="0">
                  <a:lnSpc>
                    <a:spcPct val="100000"/>
                  </a:lnSpc>
                  <a:spcBef>
                    <a:spcPts val="2100"/>
                  </a:spcBef>
                  <a:spcAft>
                    <a:spcPts val="0"/>
                  </a:spcAft>
                  <a:buClr>
                    <a:srgbClr val="212121"/>
                  </a:buClr>
                  <a:buSzPct val="100000"/>
                  <a:buFont typeface="Arial"/>
                  <a:buChar char="»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212121"/>
                    </a:solidFill>
                    <a:uFillTx/>
                    <a:latin typeface="Verdana"/>
                    <a:ea typeface="Verdana"/>
                    <a:cs typeface="Verdana"/>
                    <a:sym typeface="Verdana"/>
                  </a:defRPr>
                </a:lvl9pPr>
              </a:lstStyle>
              <a:p>
                <a:pPr hangingPunct="1"/>
                <a:r>
                  <a:rPr lang="en-US" sz="2000" dirty="0"/>
                  <a:t>Bacterial counts were aggregated at Phylum level</a:t>
                </a:r>
              </a:p>
              <a:p>
                <a:pPr hangingPunct="1"/>
                <a:r>
                  <a:rPr lang="en-US" sz="2000" dirty="0"/>
                  <a:t>Top 11 phyla (in terms of relative abundance) were used in principal components analysis (PCA)</a:t>
                </a:r>
              </a:p>
              <a:p>
                <a:pPr hangingPunct="1"/>
                <a:r>
                  <a:rPr lang="en-US" sz="2000" dirty="0"/>
                  <a:t>Counts were transformed prior to fitting into the model. Logit transformation was used:</a:t>
                </a:r>
              </a:p>
              <a:p>
                <a:pPr marL="0" indent="0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hangingPunct="1"/>
                <a:r>
                  <a:rPr lang="en-US" sz="2000" dirty="0"/>
                  <a:t>Biplot shows clear separation by genotype driven mainly by </a:t>
                </a:r>
                <a:r>
                  <a:rPr lang="en-US" sz="2000" dirty="0" err="1"/>
                  <a:t>Verrucomicrobia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Deferribacteres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Saccharibacteria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Acidobacteria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1210C1BB-622A-40D4-8B9B-C42904FD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041" y="1684875"/>
                <a:ext cx="5022900" cy="5643644"/>
              </a:xfrm>
              <a:prstGeom prst="rect">
                <a:avLst/>
              </a:prstGeom>
              <a:blipFill>
                <a:blip r:embed="rId4"/>
                <a:stretch>
                  <a:fillRect l="-1092" t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E6F8075-6903-4CB9-BAE7-47074CDE5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4" y="1107583"/>
            <a:ext cx="7841054" cy="65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56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3"/>
          <p:cNvSpPr txBox="1">
            <a:spLocks noGrp="1"/>
          </p:cNvSpPr>
          <p:nvPr>
            <p:ph type="title"/>
          </p:nvPr>
        </p:nvSpPr>
        <p:spPr>
          <a:xfrm>
            <a:off x="904734" y="2047741"/>
            <a:ext cx="12742554" cy="323259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3. PEITC and Cranberry diet in DSS-treated WT and Nrf2 KO Mice</a:t>
            </a:r>
            <a:endParaRPr dirty="0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CD3D2FC7-E812-42D3-89EE-6213FF9E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3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DSS-Induced IBD Study Design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A98BCFD0-E9C8-490F-8D2D-25D0B681B0F6}"/>
              </a:ext>
            </a:extLst>
          </p:cNvPr>
          <p:cNvSpPr txBox="1">
            <a:spLocks/>
          </p:cNvSpPr>
          <p:nvPr/>
        </p:nvSpPr>
        <p:spPr>
          <a:xfrm>
            <a:off x="534716" y="2232047"/>
            <a:ext cx="5621385" cy="492129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C57BL/6J wild-type (WT) mice were purchased from Jackson Laboratory</a:t>
            </a:r>
          </a:p>
          <a:p>
            <a:pPr hangingPunct="1"/>
            <a:endParaRPr lang="en-US" sz="2200" dirty="0"/>
          </a:p>
          <a:p>
            <a:pPr hangingPunct="1"/>
            <a:r>
              <a:rPr lang="en-US" sz="2200" dirty="0"/>
              <a:t>C57BL/6J Nrf2 knock-out (</a:t>
            </a:r>
            <a:r>
              <a:rPr lang="en-US" sz="2200" dirty="0" err="1"/>
              <a:t>Nrf</a:t>
            </a:r>
            <a:r>
              <a:rPr lang="en-US" sz="2200" dirty="0"/>
              <a:t> KO) mice have been maintained in our laboratory since 2005 </a:t>
            </a:r>
          </a:p>
          <a:p>
            <a:pPr hangingPunct="1"/>
            <a:endParaRPr lang="en-US" sz="2200" dirty="0"/>
          </a:p>
          <a:p>
            <a:pPr hangingPunct="1"/>
            <a:r>
              <a:rPr lang="en-US" sz="2200" dirty="0"/>
              <a:t>Mice were firstly given a 2-week gut microbiota equalization period fed with AIN-93M control diet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AFF5EB68-465B-4711-B376-1ADE2FEAA6A7}"/>
              </a:ext>
            </a:extLst>
          </p:cNvPr>
          <p:cNvSpPr txBox="1">
            <a:spLocks/>
          </p:cNvSpPr>
          <p:nvPr/>
        </p:nvSpPr>
        <p:spPr>
          <a:xfrm>
            <a:off x="7652622" y="2232047"/>
            <a:ext cx="5969115" cy="2816058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Mice were given dextran sodium sulfate (</a:t>
            </a:r>
            <a:r>
              <a:rPr lang="en-US" sz="2200" b="1" i="1" dirty="0"/>
              <a:t>DSS</a:t>
            </a:r>
            <a:r>
              <a:rPr lang="en-US" sz="2200" dirty="0"/>
              <a:t>) to induce IBD</a:t>
            </a:r>
          </a:p>
          <a:p>
            <a:pPr hangingPunct="1"/>
            <a:r>
              <a:rPr lang="en-US" sz="2200" dirty="0"/>
              <a:t>4 treatment groups: Naïve, DSS, </a:t>
            </a:r>
            <a:r>
              <a:rPr lang="en-US" sz="2200" dirty="0" err="1"/>
              <a:t>DSS+Cranberry</a:t>
            </a:r>
            <a:r>
              <a:rPr lang="en-US" sz="2200" dirty="0"/>
              <a:t> and DSS+PEITC</a:t>
            </a:r>
          </a:p>
          <a:p>
            <a:pPr hangingPunct="1"/>
            <a:r>
              <a:rPr lang="en-US" sz="2200" dirty="0"/>
              <a:t>3 mice in each treatment*genotype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3D012B-AB0C-43F4-98A4-1B307B1B5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045309"/>
              </p:ext>
            </p:extLst>
          </p:nvPr>
        </p:nvGraphicFramePr>
        <p:xfrm>
          <a:off x="8059941" y="5063823"/>
          <a:ext cx="5154475" cy="1885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94101">
                  <a:extLst>
                    <a:ext uri="{9D8B030D-6E8A-4147-A177-3AD203B41FA5}">
                      <a16:colId xmlns:a16="http://schemas.microsoft.com/office/drawing/2014/main" val="1737156377"/>
                    </a:ext>
                  </a:extLst>
                </a:gridCol>
                <a:gridCol w="1330187">
                  <a:extLst>
                    <a:ext uri="{9D8B030D-6E8A-4147-A177-3AD203B41FA5}">
                      <a16:colId xmlns:a16="http://schemas.microsoft.com/office/drawing/2014/main" val="1314868377"/>
                    </a:ext>
                  </a:extLst>
                </a:gridCol>
                <a:gridCol w="1330187">
                  <a:extLst>
                    <a:ext uri="{9D8B030D-6E8A-4147-A177-3AD203B41FA5}">
                      <a16:colId xmlns:a16="http://schemas.microsoft.com/office/drawing/2014/main" val="3069963451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Treatment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Genotype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861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Nrf2 KO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8524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9811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DSS+Cranberry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637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DSS+PEITC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9449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Naive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36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3655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Data Processing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8474299" y="1812827"/>
            <a:ext cx="5825429" cy="286378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i="1" dirty="0" err="1"/>
              <a:t>FastQ</a:t>
            </a:r>
            <a:r>
              <a:rPr lang="en-US" sz="2000" dirty="0"/>
              <a:t> files were processed as before using DADA2 workflow</a:t>
            </a:r>
          </a:p>
          <a:p>
            <a:pPr hangingPunct="1"/>
            <a:r>
              <a:rPr lang="en-US" sz="2000" dirty="0"/>
              <a:t>Sequencing depth ranged from just over 25K to almost 100K</a:t>
            </a:r>
          </a:p>
          <a:p>
            <a:pPr hangingPunct="1"/>
            <a:r>
              <a:rPr lang="en-US" sz="2000" dirty="0"/>
              <a:t>Majority of OTUs were identified as bacterial (&gt; 96%); the rest were removed from the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F38722-7FE2-4BDE-A5A7-0F436E52C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64313"/>
              </p:ext>
            </p:extLst>
          </p:nvPr>
        </p:nvGraphicFramePr>
        <p:xfrm>
          <a:off x="8935782" y="5078361"/>
          <a:ext cx="4902461" cy="18764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0879">
                  <a:extLst>
                    <a:ext uri="{9D8B030D-6E8A-4147-A177-3AD203B41FA5}">
                      <a16:colId xmlns:a16="http://schemas.microsoft.com/office/drawing/2014/main" val="138742416"/>
                    </a:ext>
                  </a:extLst>
                </a:gridCol>
                <a:gridCol w="1595245">
                  <a:extLst>
                    <a:ext uri="{9D8B030D-6E8A-4147-A177-3AD203B41FA5}">
                      <a16:colId xmlns:a16="http://schemas.microsoft.com/office/drawing/2014/main" val="1426340018"/>
                    </a:ext>
                  </a:extLst>
                </a:gridCol>
                <a:gridCol w="1556337">
                  <a:extLst>
                    <a:ext uri="{9D8B030D-6E8A-4147-A177-3AD203B41FA5}">
                      <a16:colId xmlns:a16="http://schemas.microsoft.com/office/drawing/2014/main" val="27744341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Kingdom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Number of OTUs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Percent of OTUs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596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Bacteria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7,558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96.07%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2457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Eukaryota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2.95%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6497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Unknown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0.95%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5438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Archaea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0.03%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766986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3DDC8DF-D8D9-4441-8F69-3BFF0F7935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3" y="1270402"/>
            <a:ext cx="6812410" cy="68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345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Alpha Diversity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071165" y="1479683"/>
            <a:ext cx="5198766" cy="1012472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1800" dirty="0"/>
              <a:t>Additionally, we checked if Shannon’s index depends on sequencing depth. We found no relationship between the two.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F5E3D5E-DA93-4E3E-9D33-53BD98D130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57" y="2672672"/>
            <a:ext cx="5721907" cy="4577526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7440F10-E87A-4E67-9E1B-45F05458AD19}"/>
              </a:ext>
            </a:extLst>
          </p:cNvPr>
          <p:cNvSpPr txBox="1">
            <a:spLocks/>
          </p:cNvSpPr>
          <p:nvPr/>
        </p:nvSpPr>
        <p:spPr>
          <a:xfrm>
            <a:off x="888502" y="1479683"/>
            <a:ext cx="6954731" cy="139219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1800" i="1" dirty="0"/>
              <a:t>Alpha Diversity </a:t>
            </a:r>
            <a:r>
              <a:rPr lang="en-US" sz="1800" dirty="0"/>
              <a:t>was measured with </a:t>
            </a:r>
            <a:r>
              <a:rPr lang="en-US" sz="1800" i="1" dirty="0"/>
              <a:t>Shannon’s Index </a:t>
            </a:r>
            <a:r>
              <a:rPr lang="en-US" sz="1800" dirty="0"/>
              <a:t>as before</a:t>
            </a:r>
          </a:p>
          <a:p>
            <a:pPr hangingPunct="1"/>
            <a:r>
              <a:rPr lang="en-US" sz="1800" dirty="0"/>
              <a:t>Again, Nrf2 KO mice had higher alpha diversity 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EA2CAF61-130F-4C01-B54E-54D24B595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91" y="2871877"/>
            <a:ext cx="6697154" cy="53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89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25" y="565395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Average Alpha Diversity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8422783" y="1475433"/>
            <a:ext cx="5847149" cy="5663343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1800" dirty="0"/>
              <a:t>Mixed-effects linear regression model was used to test the differences in average </a:t>
            </a:r>
            <a:r>
              <a:rPr lang="en-US" sz="1800" dirty="0" err="1"/>
              <a:t>Shanon’s</a:t>
            </a:r>
            <a:r>
              <a:rPr lang="en-US" sz="1800" dirty="0"/>
              <a:t> index by genotype, diet and time (Baseline vs. Week 8, with interactions)</a:t>
            </a:r>
          </a:p>
          <a:p>
            <a:pPr hangingPunct="1"/>
            <a:r>
              <a:rPr lang="en-US" sz="1800" dirty="0"/>
              <a:t>No significant time trend was observed (p-value = 0.868). </a:t>
            </a:r>
          </a:p>
          <a:p>
            <a:pPr hangingPunct="1"/>
            <a:r>
              <a:rPr lang="en-US" sz="1800" dirty="0"/>
              <a:t>Cranberry diet resulted in significantly lower alpha diversity compared to the negative control (DSS) (p-value = 0.017)</a:t>
            </a:r>
          </a:p>
          <a:p>
            <a:pPr hangingPunct="1"/>
            <a:r>
              <a:rPr lang="en-US" sz="1800" dirty="0"/>
              <a:t>Nrf2 KO group had significantly higher alpha diversity compared to the WT (p-value &lt; 0.001).</a:t>
            </a:r>
          </a:p>
          <a:p>
            <a:pPr hangingPunct="1"/>
            <a:r>
              <a:rPr lang="en-US" sz="1800" dirty="0"/>
              <a:t>Additionally, the index increase from baseline to Week 8 (delta)was significantly larger in the WT compared to delta in Nrf2 KO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31C5292-C983-4708-920D-F16B86BEDC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6" y="1243549"/>
            <a:ext cx="7326125" cy="61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578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328572"/>
            <a:ext cx="13054786" cy="1043027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Bacteroidetes vs. Firmicutes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594761" y="1664742"/>
            <a:ext cx="4704967" cy="5221051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Bacteroidetes/Firmicutes ratio was higher in WT compare to Nrf2 KO groups</a:t>
            </a:r>
          </a:p>
          <a:p>
            <a:pPr hangingPunct="1"/>
            <a:r>
              <a:rPr lang="en-US" sz="2000" dirty="0"/>
              <a:t>In WT, Naïve and DSS+PEITC groups had significantly lower B/F ratio compared to DSS (p-values &lt; 0.001), but this was not observed in the Nrf2 KO groups.</a:t>
            </a:r>
          </a:p>
          <a:p>
            <a:pPr hangingPunct="1"/>
            <a:r>
              <a:rPr lang="en-US" sz="2000" dirty="0"/>
              <a:t>Surprisingly, these findings did not match the results from the 2 previous experiments  in terms of higher B/F in Nrf2 KO groups but trends over time were similar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7D550-D601-468C-B7BC-2BBC8AC01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362" y="936789"/>
            <a:ext cx="9075201" cy="68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119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907" y="783967"/>
            <a:ext cx="5628068" cy="705197"/>
          </a:xfrm>
        </p:spPr>
        <p:txBody>
          <a:bodyPr>
            <a:normAutofit/>
          </a:bodyPr>
          <a:lstStyle/>
          <a:p>
            <a:pPr algn="ctr"/>
            <a:r>
              <a:rPr lang="en-US" b="0" i="1" dirty="0"/>
              <a:t>PCA on Phylum Level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338144" y="2065367"/>
            <a:ext cx="4837811" cy="5073409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OTUs that were not mapped to a known phylum were removed 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Bacterial counts were aggregated by 12 phyla but only a single sample contained 9 OTUs of </a:t>
            </a:r>
            <a:r>
              <a:rPr lang="en-US" sz="2000" i="1" dirty="0" err="1"/>
              <a:t>Chlamydiae</a:t>
            </a:r>
            <a:r>
              <a:rPr lang="en-US" sz="2000" dirty="0"/>
              <a:t> so the phylum was removed from the analysis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Cyanobacteria OTUs were removed: possibly came from food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9A3DCDB-2434-4F1C-A734-877298E22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6" y="503349"/>
            <a:ext cx="8667482" cy="72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71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9D5D5-BC7C-4047-91BB-8A8AB7E47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5" y="299437"/>
            <a:ext cx="9088198" cy="757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201" y="598715"/>
            <a:ext cx="5125792" cy="1297623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/>
              <a:t>PCA on Phylum Level Labeled by Treatment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787944" y="2903969"/>
            <a:ext cx="4388011" cy="2970271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Separation by treatment is a lot less clear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Naïve group can be mostly separated from the 3 DSS groups but some DSS samples are intermixed with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404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3"/>
          <p:cNvSpPr txBox="1">
            <a:spLocks noGrp="1"/>
          </p:cNvSpPr>
          <p:nvPr>
            <p:ph type="title"/>
          </p:nvPr>
        </p:nvSpPr>
        <p:spPr>
          <a:xfrm>
            <a:off x="904734" y="3159632"/>
            <a:ext cx="12742554" cy="93478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1. Introduction</a:t>
            </a:r>
            <a:endParaRPr dirty="0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CD3D2FC7-E812-42D3-89EE-6213FF9E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073" y="321970"/>
            <a:ext cx="12518391" cy="1184857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Microbial Metabolites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BA34F70-7953-4BC7-8D0C-A6F9574C150B}"/>
              </a:ext>
            </a:extLst>
          </p:cNvPr>
          <p:cNvSpPr txBox="1">
            <a:spLocks/>
          </p:cNvSpPr>
          <p:nvPr/>
        </p:nvSpPr>
        <p:spPr>
          <a:xfrm>
            <a:off x="3335628" y="2515011"/>
            <a:ext cx="8281115" cy="3423966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The following microbial metabolites were measured in samples at week 2 (early samples) and Week 6 (late samples):</a:t>
            </a:r>
          </a:p>
          <a:p>
            <a:pPr hangingPunct="1"/>
            <a:endParaRPr lang="en-US" sz="2000" dirty="0"/>
          </a:p>
          <a:p>
            <a:pPr lvl="1" hangingPunct="1"/>
            <a:r>
              <a:rPr lang="en-US" sz="2000" dirty="0"/>
              <a:t>A panel of 20 amino acids</a:t>
            </a:r>
          </a:p>
          <a:p>
            <a:pPr lvl="1" hangingPunct="1"/>
            <a:r>
              <a:rPr lang="en-US" sz="2000" dirty="0"/>
              <a:t>A panel of 12 bile acids</a:t>
            </a:r>
          </a:p>
          <a:p>
            <a:pPr lvl="1" hangingPunct="1"/>
            <a:r>
              <a:rPr lang="en-US" sz="2000" dirty="0"/>
              <a:t>A panel of 8 short chain fatty acids</a:t>
            </a:r>
          </a:p>
        </p:txBody>
      </p:sp>
    </p:spTree>
    <p:extLst>
      <p:ext uri="{BB962C8B-B14F-4D97-AF65-F5344CB8AC3E}">
        <p14:creationId xmlns:p14="http://schemas.microsoft.com/office/powerpoint/2010/main" val="22303221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90" y="405533"/>
            <a:ext cx="11531238" cy="67629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Microbial Metabolites: </a:t>
            </a:r>
            <a:r>
              <a:rPr lang="en-US" b="0" i="1" dirty="0" err="1">
                <a:latin typeface="+mn-lt"/>
              </a:rPr>
              <a:t>Aminoacids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175707" y="6659503"/>
            <a:ext cx="12939583" cy="1114818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A panel of 20 </a:t>
            </a:r>
            <a:r>
              <a:rPr lang="en-US" sz="2000" dirty="0" err="1"/>
              <a:t>aminoacids</a:t>
            </a:r>
            <a:r>
              <a:rPr lang="en-US" sz="2000" dirty="0"/>
              <a:t> was measured at 2 timepoints: early (Week 2) and late (week 6)</a:t>
            </a:r>
          </a:p>
          <a:p>
            <a:pPr hangingPunct="1"/>
            <a:r>
              <a:rPr lang="en-US" sz="2000" dirty="0"/>
              <a:t>We could model each </a:t>
            </a:r>
            <a:r>
              <a:rPr lang="en-US" sz="2000" dirty="0" err="1"/>
              <a:t>aminoacid</a:t>
            </a:r>
            <a:r>
              <a:rPr lang="en-US" sz="2000" dirty="0"/>
              <a:t> separately by genotype, treatment and timepoint</a:t>
            </a:r>
          </a:p>
          <a:p>
            <a:pPr hangingPunct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010EDB0-5420-4F7D-911C-45FE75FE5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0" y="1880767"/>
            <a:ext cx="5648131" cy="470677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1E8A1FC-1087-4858-9FA9-0350FB951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45" y="1928540"/>
            <a:ext cx="5648132" cy="4706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5C8B2-948D-4D49-A489-C9B903EDEC25}"/>
              </a:ext>
            </a:extLst>
          </p:cNvPr>
          <p:cNvSpPr txBox="1"/>
          <p:nvPr/>
        </p:nvSpPr>
        <p:spPr>
          <a:xfrm>
            <a:off x="2796363" y="1143712"/>
            <a:ext cx="1499191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Alanine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228D4-39BC-4401-9EF5-C90C8A10E00B}"/>
              </a:ext>
            </a:extLst>
          </p:cNvPr>
          <p:cNvSpPr txBox="1"/>
          <p:nvPr/>
        </p:nvSpPr>
        <p:spPr>
          <a:xfrm>
            <a:off x="10125740" y="1143712"/>
            <a:ext cx="1499191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Glycine</a:t>
            </a:r>
          </a:p>
        </p:txBody>
      </p:sp>
    </p:spTree>
    <p:extLst>
      <p:ext uri="{BB962C8B-B14F-4D97-AF65-F5344CB8AC3E}">
        <p14:creationId xmlns:p14="http://schemas.microsoft.com/office/powerpoint/2010/main" val="35732817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90" y="405533"/>
            <a:ext cx="11531238" cy="67629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Microbial Metabolites: </a:t>
            </a:r>
            <a:r>
              <a:rPr lang="en-US" b="0" i="1" dirty="0" err="1">
                <a:latin typeface="+mn-lt"/>
              </a:rPr>
              <a:t>Aminoacids</a:t>
            </a:r>
            <a:r>
              <a:rPr lang="en-US" b="0" i="1" dirty="0">
                <a:latin typeface="+mn-lt"/>
              </a:rPr>
              <a:t> PCA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6BFBF3A-9F00-4C23-BAC5-F843D16D2D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 b="18623"/>
          <a:stretch/>
        </p:blipFill>
        <p:spPr>
          <a:xfrm>
            <a:off x="3335502" y="1271679"/>
            <a:ext cx="9800949" cy="61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154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602" y="321970"/>
            <a:ext cx="6606862" cy="1184857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Microbial Metabolites: </a:t>
            </a:r>
            <a:r>
              <a:rPr lang="en-US" b="0" i="1" dirty="0" err="1">
                <a:latin typeface="+mn-lt"/>
              </a:rPr>
              <a:t>Aminoacids</a:t>
            </a:r>
            <a:r>
              <a:rPr lang="en-US" b="0" i="1" dirty="0">
                <a:latin typeface="+mn-lt"/>
              </a:rPr>
              <a:t> PCA Week 6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BA34F70-7953-4BC7-8D0C-A6F9574C150B}"/>
              </a:ext>
            </a:extLst>
          </p:cNvPr>
          <p:cNvSpPr txBox="1">
            <a:spLocks/>
          </p:cNvSpPr>
          <p:nvPr/>
        </p:nvSpPr>
        <p:spPr>
          <a:xfrm>
            <a:off x="8551572" y="2563804"/>
            <a:ext cx="5370489" cy="3424872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Most of the PEITC and Cranberry samples showed higher level of metabolites compared to the Naïve and DSS groups that received a regular diet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Cranberry diet produced most of the extreme values. </a:t>
            </a:r>
          </a:p>
          <a:p>
            <a:pPr hangingPunct="1"/>
            <a:endParaRPr lang="en-US" sz="2000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96F32D9-CDF8-4638-9A77-3B3BCA4766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5" y="141666"/>
            <a:ext cx="7972149" cy="79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609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602" y="321970"/>
            <a:ext cx="6606862" cy="1184857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Microbial Metabolites: </a:t>
            </a:r>
            <a:r>
              <a:rPr lang="en-US" b="0" i="1" dirty="0" err="1">
                <a:latin typeface="+mn-lt"/>
              </a:rPr>
              <a:t>Aminoacids</a:t>
            </a:r>
            <a:r>
              <a:rPr lang="en-US" b="0" i="1" dirty="0">
                <a:latin typeface="+mn-lt"/>
              </a:rPr>
              <a:t> PCA Week 6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BA34F70-7953-4BC7-8D0C-A6F9574C150B}"/>
              </a:ext>
            </a:extLst>
          </p:cNvPr>
          <p:cNvSpPr txBox="1">
            <a:spLocks/>
          </p:cNvSpPr>
          <p:nvPr/>
        </p:nvSpPr>
        <p:spPr>
          <a:xfrm>
            <a:off x="8551572" y="2563804"/>
            <a:ext cx="5370489" cy="294835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With some exceptions, WT mice produced more </a:t>
            </a:r>
            <a:r>
              <a:rPr lang="en-US" sz="2000" dirty="0" err="1"/>
              <a:t>aminoacids</a:t>
            </a:r>
            <a:r>
              <a:rPr lang="en-US" sz="2000" dirty="0"/>
              <a:t> compared to Nrf2 KO mice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The effect of genotype is more dramatic than the effect of PEITC or cranberry treatments</a:t>
            </a:r>
          </a:p>
          <a:p>
            <a:pPr hangingPunct="1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F32D9-CDF8-4638-9A77-3B3BCA4766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935" y="141666"/>
            <a:ext cx="7972149" cy="79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7966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3" y="430520"/>
            <a:ext cx="12174912" cy="5539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>
                <a:latin typeface="+mn-lt"/>
              </a:rPr>
              <a:t>Compositional Omics Model-Based Integration (COMBI)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605307" y="4978398"/>
            <a:ext cx="7972023" cy="2370253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+mn-lt"/>
                <a:cs typeface="+mn-cs"/>
              </a:rPr>
              <a:t>Combines latent variable modelling and log-ratio link functions with mean-variance modeling </a:t>
            </a:r>
          </a:p>
          <a:p>
            <a:pPr hangingPunct="1"/>
            <a:r>
              <a:rPr lang="en-US" sz="2200" dirty="0">
                <a:latin typeface="+mn-lt"/>
                <a:cs typeface="+mn-cs"/>
              </a:rPr>
              <a:t>COMBI model is embedded in a regression framework</a:t>
            </a:r>
          </a:p>
          <a:p>
            <a:pPr hangingPunct="1"/>
            <a:r>
              <a:rPr lang="en-US" sz="2200" dirty="0">
                <a:latin typeface="+mn-lt"/>
                <a:cs typeface="+mn-cs"/>
              </a:rPr>
              <a:t>Allows to combine several types of data (e.g., OTU table with metabolites) and visualize it using </a:t>
            </a:r>
            <a:r>
              <a:rPr lang="en-US" sz="2200" dirty="0" err="1">
                <a:latin typeface="+mn-lt"/>
                <a:cs typeface="+mn-cs"/>
              </a:rPr>
              <a:t>triplot</a:t>
            </a:r>
            <a:endParaRPr lang="en-US" sz="2200" dirty="0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6AE-7D18-4D97-A4B6-5D75BE69F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F44C-E434-4455-8C98-49C889CC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63" y="1848118"/>
            <a:ext cx="9066727" cy="2266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05EF3-98EA-4DE1-A02E-D37C40FC8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46" y="2959061"/>
            <a:ext cx="6031261" cy="39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252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328572"/>
            <a:ext cx="13054786" cy="1043027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/>
              <a:t>COMBI: Late Timepoint</a:t>
            </a:r>
            <a:br>
              <a:rPr lang="en-US" b="0" i="1" dirty="0"/>
            </a:br>
            <a:r>
              <a:rPr lang="en-US" b="0" i="1" dirty="0" err="1"/>
              <a:t>Phlylum</a:t>
            </a:r>
            <a:r>
              <a:rPr lang="en-US" b="0" i="1" dirty="0"/>
              <a:t> + </a:t>
            </a:r>
            <a:r>
              <a:rPr lang="en-US" b="0" i="1" dirty="0" err="1"/>
              <a:t>Aminoacids</a:t>
            </a:r>
            <a:r>
              <a:rPr lang="en-US" b="0" i="1" dirty="0"/>
              <a:t> by Genotype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324519" y="1719626"/>
            <a:ext cx="4704967" cy="4452722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Clear separation of Nrf2 KO and WT samples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Blue labels show bacteria phyla in relationship to the center (cross)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Green labels show </a:t>
            </a:r>
            <a:r>
              <a:rPr lang="en-US" sz="2000" dirty="0" err="1"/>
              <a:t>aminoacids</a:t>
            </a:r>
            <a:r>
              <a:rPr lang="en-US" sz="2000" dirty="0"/>
              <a:t> in relation to the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A5A56-CF24-4752-97C5-B1BC00FE7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4" y="1545465"/>
            <a:ext cx="7300206" cy="63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277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328572"/>
            <a:ext cx="13054786" cy="1043027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/>
              <a:t>COMBI: Late Timepoint </a:t>
            </a:r>
            <a:br>
              <a:rPr lang="en-US" b="0" i="1" dirty="0"/>
            </a:br>
            <a:r>
              <a:rPr lang="en-US" b="0" i="1" dirty="0" err="1"/>
              <a:t>Phlylum</a:t>
            </a:r>
            <a:r>
              <a:rPr lang="en-US" b="0" i="1" dirty="0"/>
              <a:t> + </a:t>
            </a:r>
            <a:r>
              <a:rPr lang="en-US" b="0" i="1" dirty="0" err="1"/>
              <a:t>Aminoacids</a:t>
            </a:r>
            <a:r>
              <a:rPr lang="en-US" b="0" i="1" dirty="0"/>
              <a:t> by Treatment</a:t>
            </a:r>
            <a:endParaRPr lang="en-US" b="0" i="1" dirty="0">
              <a:latin typeface="+mn-lt"/>
            </a:endParaRP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594761" y="1664743"/>
            <a:ext cx="4704967" cy="442696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000" dirty="0"/>
              <a:t>Good separation between regular and PEITC/Cranberry diets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Blue labels show bacteria phyla in relationship to the center (cross)</a:t>
            </a:r>
          </a:p>
          <a:p>
            <a:pPr hangingPunct="1"/>
            <a:endParaRPr lang="en-US" sz="2000" dirty="0"/>
          </a:p>
          <a:p>
            <a:pPr hangingPunct="1"/>
            <a:r>
              <a:rPr lang="en-US" sz="2000" dirty="0"/>
              <a:t>Green labels show </a:t>
            </a:r>
            <a:r>
              <a:rPr lang="en-US" sz="2000" dirty="0" err="1"/>
              <a:t>aminoacids</a:t>
            </a:r>
            <a:r>
              <a:rPr lang="en-US" sz="2000" dirty="0"/>
              <a:t> in relation to the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138C-F268-4500-BD85-E82D1D8AD4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686A5-1E94-4E5A-ABDA-1FE3AD8C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7" y="1483449"/>
            <a:ext cx="7517557" cy="64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3107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3" y="430520"/>
            <a:ext cx="12174912" cy="1166460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Conclusion: </a:t>
            </a:r>
            <a:br>
              <a:rPr lang="en-US" b="0" i="1" dirty="0">
                <a:latin typeface="+mn-lt"/>
              </a:rPr>
            </a:br>
            <a:r>
              <a:rPr lang="en-US" b="0" i="1" dirty="0">
                <a:latin typeface="+mn-lt"/>
              </a:rPr>
              <a:t>Usefulness of the exploratory analysis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965915" y="1805802"/>
            <a:ext cx="12466750" cy="554285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Microbial profile can be used as a diagnostic tool for IBD, UC and Crohn’s disease</a:t>
            </a:r>
          </a:p>
          <a:p>
            <a:pPr hangingPunct="1"/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hangingPunct="1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It can also be useful for genotype profiling</a:t>
            </a:r>
          </a:p>
          <a:p>
            <a:pPr hangingPunct="1"/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hangingPunct="1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Microbiome composition helps with understanding of production of metabolites give specific diet</a:t>
            </a:r>
          </a:p>
          <a:p>
            <a:pPr hangingPunct="1"/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hangingPunct="1"/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Some communal bacterial species can be isolated and used as a treatment for dysbiosis and can help restore homeostasis in host’s guts by interacting with host’s immune system (e.g., Treg cell activation). </a:t>
            </a:r>
            <a:endParaRPr lang="en-US" sz="2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hangingPunct="1">
              <a:buNone/>
            </a:pPr>
            <a:endParaRPr lang="en-US" sz="2200" dirty="0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6AE-7D18-4D97-A4B6-5D75BE69F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87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3" y="430520"/>
            <a:ext cx="12174912" cy="734160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Lessons Learned and Future Work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1615358" y="1432314"/>
            <a:ext cx="11193622" cy="6024554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+mn-lt"/>
                <a:cs typeface="+mn-cs"/>
              </a:rPr>
              <a:t>Importance of baseline correction: germ-free mice, antibiotic/high fiber pretreatment followed by fecal transplant or probiotic treatment</a:t>
            </a:r>
          </a:p>
          <a:p>
            <a:pPr hangingPunct="1"/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Collecting enough samples to extract both, bacterial counts and metabolites from same samples</a:t>
            </a:r>
          </a:p>
          <a:p>
            <a:pPr hangingPunct="1"/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In inflammation models, exploring inflammation markers: inflamed guts, immune cells and cytokines in the tissue, etc.</a:t>
            </a:r>
          </a:p>
          <a:p>
            <a:pPr hangingPunct="1"/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We need to understand functionality of specific bacterial species and the mechanisms of interaction between bacteria and host’s cells via bacterial metabolites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6AE-7D18-4D97-A4B6-5D75BE69F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57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1" dirty="0">
                <a:latin typeface="+mn-lt"/>
              </a:rPr>
              <a:t>What is microbiome?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22D68-3A71-43B5-82E5-1FB549310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88" y="1090670"/>
            <a:ext cx="5491317" cy="628656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7916327" y="2082481"/>
            <a:ext cx="5821707" cy="4064637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+mn-lt"/>
                <a:cs typeface="+mn-cs"/>
              </a:rPr>
              <a:t>Gastrointestinal (GI) tract is populated with a large number of bacterial species</a:t>
            </a:r>
          </a:p>
          <a:p>
            <a:pPr hangingPunct="1"/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Bacteria helps process food, and produces metabolites that interact with the host’s GI cells</a:t>
            </a:r>
          </a:p>
          <a:p>
            <a:pPr hangingPunct="1"/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Shown to affect GI immune cells but can have an impact beyond GI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C6867C9-5A67-4D7C-B160-7E34184F1B02}"/>
              </a:ext>
            </a:extLst>
          </p:cNvPr>
          <p:cNvSpPr txBox="1">
            <a:spLocks/>
          </p:cNvSpPr>
          <p:nvPr/>
        </p:nvSpPr>
        <p:spPr>
          <a:xfrm>
            <a:off x="634178" y="7563001"/>
            <a:ext cx="8201350" cy="21245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1400" dirty="0">
                <a:hlinkClick r:id="rId5"/>
              </a:rPr>
              <a:t>https://cen.acs.org/biological-chemistry/microbiome/gut-might-modify-mind/97/i14</a:t>
            </a:r>
            <a:endParaRPr lang="en-US" sz="1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CE2667-F862-4B0E-9616-62F86D53EB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6017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3" y="430520"/>
            <a:ext cx="12174912" cy="734160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Acknowledgment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1705753" y="1805802"/>
            <a:ext cx="3059430" cy="4440452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Dr. Kong’s Lab, Rutgers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Ran Yin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Rasika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Hudlikar</a:t>
            </a: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Renyi Wu</a:t>
            </a:r>
          </a:p>
          <a:p>
            <a:pPr marL="0" indent="0" hangingPunct="1">
              <a:buNone/>
            </a:pP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Shanyi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Li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Hsiao-Chen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Kuo</a:t>
            </a: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Dr. Ah-Ng Kong</a:t>
            </a:r>
          </a:p>
          <a:p>
            <a:pPr marL="0" indent="0" hangingPunct="1">
              <a:buNone/>
            </a:pPr>
            <a:endParaRPr lang="en-US" sz="2200" dirty="0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6AE-7D18-4D97-A4B6-5D75BE69F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7AFF6-0018-44CC-9FD0-C66E70DFA63F}"/>
              </a:ext>
            </a:extLst>
          </p:cNvPr>
          <p:cNvSpPr txBox="1">
            <a:spLocks/>
          </p:cNvSpPr>
          <p:nvPr/>
        </p:nvSpPr>
        <p:spPr>
          <a:xfrm>
            <a:off x="5670301" y="1805800"/>
            <a:ext cx="3059430" cy="2309000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Dr. Blaser’s Lab, Rutgers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Zhan Gao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Dr. Martin J. Blaser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B6D5A36-6203-4F10-BB6B-03489B0D5378}"/>
              </a:ext>
            </a:extLst>
          </p:cNvPr>
          <p:cNvSpPr txBox="1">
            <a:spLocks/>
          </p:cNvSpPr>
          <p:nvPr/>
        </p:nvSpPr>
        <p:spPr>
          <a:xfrm>
            <a:off x="9540607" y="1805799"/>
            <a:ext cx="3591499" cy="4253477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Ghent University, Belgium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Stijn Hawinkel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Olivier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Thas</a:t>
            </a: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indent="0" hangingPunct="1">
              <a:buNone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indent="0" hangingPunct="1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University of Hasselt / Janssen PRD</a:t>
            </a:r>
          </a:p>
          <a:p>
            <a:pPr marL="0" indent="0" hangingPunct="1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Luc Bijnens</a:t>
            </a:r>
          </a:p>
        </p:txBody>
      </p:sp>
    </p:spTree>
    <p:extLst>
      <p:ext uri="{BB962C8B-B14F-4D97-AF65-F5344CB8AC3E}">
        <p14:creationId xmlns:p14="http://schemas.microsoft.com/office/powerpoint/2010/main" val="427001326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BEFCF50-7D74-4D09-9C0C-04DD1A6ABF85}"/>
              </a:ext>
            </a:extLst>
          </p:cNvPr>
          <p:cNvSpPr txBox="1">
            <a:spLocks/>
          </p:cNvSpPr>
          <p:nvPr/>
        </p:nvSpPr>
        <p:spPr>
          <a:xfrm>
            <a:off x="673380" y="1980827"/>
            <a:ext cx="12742554" cy="934784"/>
          </a:xfrm>
          <a:prstGeom prst="rect">
            <a:avLst/>
          </a:prstGeom>
        </p:spPr>
        <p:txBody>
          <a:bodyPr/>
          <a:lstStyle>
            <a:lvl1pPr marL="0" marR="0" indent="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345643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691286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1036930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1382572" algn="l" defTabSz="76809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ctr" hangingPunct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66C7F-DF7B-4AB9-B0C4-5F8DBFB196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4513B765-7751-4A02-80A0-D8BDEE89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45" y="3413758"/>
            <a:ext cx="7600709" cy="183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3"/>
          <p:cNvSpPr txBox="1">
            <a:spLocks noGrp="1"/>
          </p:cNvSpPr>
          <p:nvPr>
            <p:ph type="title"/>
          </p:nvPr>
        </p:nvSpPr>
        <p:spPr>
          <a:xfrm>
            <a:off x="943923" y="2217319"/>
            <a:ext cx="12742554" cy="297286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Backup: Ensemble Learning and Random Forest</a:t>
            </a:r>
            <a:endParaRPr dirty="0"/>
          </a:p>
        </p:txBody>
      </p:sp>
      <p:pic>
        <p:nvPicPr>
          <p:cNvPr id="4" name="Picture 2" descr="http://www.rci.rutgers.edu/~pharmsci/Images/Header2.jpg">
            <a:extLst>
              <a:ext uri="{FF2B5EF4-FFF2-40B4-BE49-F238E27FC236}">
                <a16:creationId xmlns:a16="http://schemas.microsoft.com/office/drawing/2014/main" id="{CD3D2FC7-E812-42D3-89EE-6213FF9EA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21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1" dirty="0">
                <a:latin typeface="+mn-lt"/>
              </a:rPr>
              <a:t>What is Ensemble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691C-09E9-A24A-ACD7-6D48F3520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660" y="1394056"/>
            <a:ext cx="8428577" cy="58019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Methods such as decision trees (regression and classification) are easy to communicate the statistical results to non-statisticians</a:t>
            </a:r>
          </a:p>
          <a:p>
            <a:r>
              <a:rPr 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However, they are very unstable. E.g. subsets of same data may produce very different trees</a:t>
            </a:r>
          </a:p>
          <a:p>
            <a:r>
              <a:rPr 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Ideal approach: use multiple data sets (population samples) to build models, and aggregate the results</a:t>
            </a:r>
          </a:p>
          <a:p>
            <a:r>
              <a:rPr 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In reality, often it is a single dataset</a:t>
            </a:r>
          </a:p>
          <a:p>
            <a:r>
              <a:rPr lang="en-US" sz="2400" b="1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Solution:</a:t>
            </a:r>
            <a:r>
              <a:rPr 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resampling to generate multiple subset of the data and use them to build the models</a:t>
            </a:r>
          </a:p>
          <a:p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Plausible approaches: </a:t>
            </a:r>
            <a:r>
              <a:rPr lang="en-US" sz="2400" dirty="0">
                <a:latin typeface="+mn-lt"/>
              </a:rPr>
              <a:t>Bagging, Random Forest, Boosting and Stacking (model averaging is not covered here)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26" name="Picture 2" descr="Ensemble Methods in Machine Learning: What are They and Why Use Them? | by  Evan Lutins | Towards Data Science">
            <a:extLst>
              <a:ext uri="{FF2B5EF4-FFF2-40B4-BE49-F238E27FC236}">
                <a16:creationId xmlns:a16="http://schemas.microsoft.com/office/drawing/2014/main" id="{DCB8599C-9E87-834C-BD4B-2EFA0C15E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6" t="12948" r="30656" b="19156"/>
          <a:stretch/>
        </p:blipFill>
        <p:spPr bwMode="auto">
          <a:xfrm>
            <a:off x="9970937" y="2441461"/>
            <a:ext cx="3569466" cy="30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E1EE4E-319B-46C9-B4DD-810279E29253}"/>
              </a:ext>
            </a:extLst>
          </p:cNvPr>
          <p:cNvSpPr/>
          <p:nvPr/>
        </p:nvSpPr>
        <p:spPr>
          <a:xfrm>
            <a:off x="154236" y="7581900"/>
            <a:ext cx="3415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https://towardsdatascience.com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D8D96-6AB9-42FA-8040-3D0CE60FF9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2" descr="http://www.rci.rutgers.edu/~pharmsci/Images/Header2.jpg">
            <a:extLst>
              <a:ext uri="{FF2B5EF4-FFF2-40B4-BE49-F238E27FC236}">
                <a16:creationId xmlns:a16="http://schemas.microsoft.com/office/drawing/2014/main" id="{D7C054E3-F792-497A-AADC-16F6376E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5547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1" dirty="0">
                <a:latin typeface="+mn-lt"/>
              </a:rPr>
              <a:t>Ensemble Learning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691C-09E9-A24A-ACD7-6D48F3520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72" y="2047566"/>
            <a:ext cx="6176887" cy="3108328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>
                <a:solidFill>
                  <a:schemeClr val="tx1"/>
                </a:solidFill>
                <a:latin typeface="+mn-lt"/>
                <a:cs typeface="+mn-cs"/>
              </a:rPr>
              <a:t>Step 1: </a:t>
            </a:r>
            <a:r>
              <a:rPr lang="en-US" sz="2600" dirty="0">
                <a:solidFill>
                  <a:schemeClr val="tx1"/>
                </a:solidFill>
              </a:rPr>
              <a:t>Build a population of training sets from the original data (e.g. bootstrap)</a:t>
            </a:r>
          </a:p>
          <a:p>
            <a:endParaRPr lang="en-US" sz="26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600" dirty="0">
                <a:solidFill>
                  <a:schemeClr val="tx1"/>
                </a:solidFill>
                <a:latin typeface="+mn-lt"/>
                <a:cs typeface="+mn-cs"/>
              </a:rPr>
              <a:t>Step 2: Apply simple models (learners) to the training data. The output of each model can be predicted values, variables selected, proportion</a:t>
            </a:r>
          </a:p>
          <a:p>
            <a:endParaRPr lang="en-US" sz="2600" dirty="0">
              <a:solidFill>
                <a:schemeClr val="tx1"/>
              </a:solidFill>
              <a:latin typeface="+mn-lt"/>
              <a:cs typeface="+mn-cs"/>
            </a:endParaRPr>
          </a:p>
          <a:p>
            <a:r>
              <a:rPr lang="en-US" sz="2600" dirty="0">
                <a:solidFill>
                  <a:schemeClr val="tx1"/>
                </a:solidFill>
              </a:rPr>
              <a:t>Step 3: Combine the results, e.g.:</a:t>
            </a:r>
          </a:p>
          <a:p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1EE4E-319B-46C9-B4DD-810279E29253}"/>
              </a:ext>
            </a:extLst>
          </p:cNvPr>
          <p:cNvSpPr/>
          <p:nvPr/>
        </p:nvSpPr>
        <p:spPr>
          <a:xfrm>
            <a:off x="154236" y="7581900"/>
            <a:ext cx="9066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https://www.kaggle.com/kashnitsky/topic-5-ensembles-part-1-bagging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BD57D-F89D-4102-BF9B-97E0C591524D}"/>
              </a:ext>
            </a:extLst>
          </p:cNvPr>
          <p:cNvSpPr/>
          <p:nvPr/>
        </p:nvSpPr>
        <p:spPr>
          <a:xfrm>
            <a:off x="1519991" y="5466581"/>
            <a:ext cx="115904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93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Average value of the predicted value (regression models)</a:t>
            </a:r>
          </a:p>
          <a:p>
            <a:pPr marL="750093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Proportion of being assigned to a certain class or average minimum depth of each variable (classification trees)</a:t>
            </a:r>
          </a:p>
          <a:p>
            <a:pPr marL="750093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Number of times selected by a model (regularization techniques)</a:t>
            </a:r>
          </a:p>
        </p:txBody>
      </p:sp>
      <p:pic>
        <p:nvPicPr>
          <p:cNvPr id="7" name="Picture 2" descr="Topic 5. Ensembles. Part 1. Bagging | Kaggle">
            <a:extLst>
              <a:ext uri="{FF2B5EF4-FFF2-40B4-BE49-F238E27FC236}">
                <a16:creationId xmlns:a16="http://schemas.microsoft.com/office/drawing/2014/main" id="{6348D49B-2388-4A3E-97F6-EEA1C9C6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74" y="1747356"/>
            <a:ext cx="6477702" cy="3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A9E9-5356-4F99-AF98-AEE0FE90F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2" descr="http://www.rci.rutgers.edu/~pharmsci/Images/Header2.jpg">
            <a:extLst>
              <a:ext uri="{FF2B5EF4-FFF2-40B4-BE49-F238E27FC236}">
                <a16:creationId xmlns:a16="http://schemas.microsoft.com/office/drawing/2014/main" id="{2C472A48-A427-4921-99FA-5AA7D33B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208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32840-B775-4B28-8BCF-342A60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30" y="616495"/>
            <a:ext cx="13177520" cy="1661993"/>
          </a:xfrm>
        </p:spPr>
        <p:txBody>
          <a:bodyPr/>
          <a:lstStyle/>
          <a:p>
            <a:pPr algn="ctr"/>
            <a:r>
              <a:rPr lang="en-US" b="0" i="1" dirty="0"/>
              <a:t>The Idea of </a:t>
            </a:r>
            <a:r>
              <a:rPr lang="en-US" i="1" dirty="0"/>
              <a:t>B</a:t>
            </a:r>
            <a:r>
              <a:rPr lang="en-US" b="0" i="1" dirty="0"/>
              <a:t>ootstrap </a:t>
            </a:r>
            <a:r>
              <a:rPr lang="en-US" i="1" dirty="0"/>
              <a:t>Agg</a:t>
            </a:r>
            <a:r>
              <a:rPr lang="en-US" b="0" i="1" dirty="0"/>
              <a:t>regat</a:t>
            </a:r>
            <a:r>
              <a:rPr lang="en-US" i="1" dirty="0"/>
              <a:t>ing</a:t>
            </a:r>
            <a:r>
              <a:rPr lang="en-US" b="0" i="1" dirty="0"/>
              <a:t> (aka Bagging)</a:t>
            </a:r>
            <a:br>
              <a:rPr lang="en-US" b="0" i="1" dirty="0"/>
            </a:br>
            <a:br>
              <a:rPr lang="en-US" b="0" i="1" dirty="0"/>
            </a:br>
            <a:r>
              <a:rPr lang="en-US" b="0" i="1" dirty="0"/>
              <a:t>Bagging Only Ensemble (</a:t>
            </a:r>
            <a:r>
              <a:rPr lang="en-US" b="0" i="1" dirty="0" err="1"/>
              <a:t>BagE</a:t>
            </a:r>
            <a:r>
              <a:rPr lang="en-US" b="0" i="1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4DC4-386C-4D5F-B2DE-3A9DB9A3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96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73021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81DA4E-DA60-4B62-AD24-FF7D97F428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313" y="7681312"/>
            <a:ext cx="10058400" cy="152106"/>
          </a:xfrm>
        </p:spPr>
        <p:txBody>
          <a:bodyPr/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https://www.slideshare.net/mlvlc/l4-ensembles-of-decision-trrees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C189E-BDC6-485D-AA01-008CE4200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791" y="2451752"/>
            <a:ext cx="6734690" cy="5056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E737957-A173-469F-B407-007AE027D72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91330" y="2793365"/>
                <a:ext cx="6967461" cy="3636326"/>
              </a:xfrm>
            </p:spPr>
            <p:txBody>
              <a:bodyPr/>
              <a:lstStyle/>
              <a:p>
                <a:r>
                  <a:rPr lang="en-US" sz="2200" dirty="0">
                    <a:latin typeface="+mn-lt"/>
                    <a:ea typeface="Verdana"/>
                    <a:cs typeface="+mn-cs"/>
                    <a:sym typeface="Verdana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ea typeface="Verdana"/>
                        <a:cs typeface="+mn-cs"/>
                        <a:sym typeface="Verdana"/>
                      </a:rPr>
                      <m:t>𝑩</m:t>
                    </m:r>
                  </m:oMath>
                </a14:m>
                <a:r>
                  <a:rPr lang="en-US" sz="2200" dirty="0">
                    <a:latin typeface="+mn-lt"/>
                    <a:ea typeface="Verdana"/>
                    <a:cs typeface="+mn-cs"/>
                    <a:sym typeface="Verdana"/>
                  </a:rPr>
                  <a:t> different bootstrapped datasets</a:t>
                </a:r>
              </a:p>
              <a:p>
                <a:r>
                  <a:rPr lang="en-US" sz="2200" dirty="0">
                    <a:latin typeface="+mn-lt"/>
                    <a:ea typeface="Verdana"/>
                    <a:cs typeface="+mn-cs"/>
                    <a:sym typeface="Verdana"/>
                  </a:rPr>
                  <a:t>Train the models on each of the bootstrapped training sets to obtain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  <a:ea typeface="Verdana"/>
                            <a:cs typeface="+mn-cs"/>
                            <a:sym typeface="Verdana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ea typeface="Verdana"/>
                                <a:cs typeface="+mn-cs"/>
                                <a:sym typeface="Verdana"/>
                              </a:rPr>
                            </m:ctrlPr>
                          </m:acc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Verdana"/>
                                <a:cs typeface="+mn-cs"/>
                                <a:sym typeface="Verdana"/>
                              </a:rPr>
                              <m:t>𝒇</m:t>
                            </m:r>
                          </m:e>
                        </m:acc>
                      </m:e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Verdana"/>
                            <a:cs typeface="+mn-cs"/>
                            <a:sym typeface="Verdana"/>
                          </a:rPr>
                          <m:t>∗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ea typeface="Verdana"/>
                            <a:cs typeface="+mn-cs"/>
                            <a:sym typeface="Verdana"/>
                          </a:rPr>
                          <m:t>𝒃</m:t>
                        </m:r>
                      </m:sup>
                    </m:sSup>
                    <m:r>
                      <a:rPr lang="en-US" sz="2200" b="1" i="1" dirty="0" smtClean="0">
                        <a:latin typeface="Cambria Math" panose="02040503050406030204" pitchFamily="18" charset="0"/>
                        <a:ea typeface="Verdana"/>
                        <a:cs typeface="+mn-cs"/>
                        <a:sym typeface="Verdana"/>
                      </a:rPr>
                      <m:t>(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ea typeface="Verdana"/>
                        <a:cs typeface="+mn-cs"/>
                        <a:sym typeface="Verdana"/>
                      </a:rPr>
                      <m:t>𝒙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ea typeface="Verdana"/>
                        <a:cs typeface="+mn-cs"/>
                        <a:sym typeface="Verdana"/>
                      </a:rPr>
                      <m:t>)</m:t>
                    </m:r>
                  </m:oMath>
                </a14:m>
                <a:endParaRPr lang="en-US" sz="2200" b="1" dirty="0">
                  <a:latin typeface="+mn-lt"/>
                  <a:ea typeface="Verdana"/>
                  <a:cs typeface="+mn-cs"/>
                  <a:sym typeface="Verdana"/>
                </a:endParaRPr>
              </a:p>
              <a:p>
                <a:r>
                  <a:rPr lang="en-US" sz="2200" dirty="0">
                    <a:latin typeface="+mn-lt"/>
                    <a:ea typeface="Verdana"/>
                    <a:cs typeface="+mn-cs"/>
                    <a:sym typeface="Verdana"/>
                  </a:rPr>
                  <a:t>Aggregate all the predictions: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+mn-cs"/>
                                  <a:sym typeface="Verdana"/>
                                </a:rPr>
                              </m:ctrlPr>
                            </m:accPr>
                            <m:e>
                              <m:r>
                                <a:rPr lang="en-US" sz="2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cs typeface="+mn-cs"/>
                                  <a:sym typeface="Verdana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𝒃𝒂𝒈</m:t>
                          </m:r>
                        </m:sub>
                      </m:sSub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𝒙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/>
                          <a:cs typeface="+mn-cs"/>
                          <a:sym typeface="Verdana"/>
                        </a:rPr>
                        <m:t>= </m:t>
                      </m:r>
                      <m:f>
                        <m:fPr>
                          <m:ctrlP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</m:ctrlPr>
                        </m:fPr>
                        <m:num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𝟏</m:t>
                          </m:r>
                        </m:num>
                        <m:den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𝑩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𝒃</m:t>
                          </m:r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=</m:t>
                          </m:r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𝟏</m:t>
                          </m:r>
                        </m:sub>
                        <m:sup>
                          <m:r>
                            <a:rPr lang="en-US" sz="22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cs typeface="+mn-cs"/>
                              <a:sym typeface="Verdana"/>
                            </a:rPr>
                            <m:t>𝑩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sym typeface="Verdana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Verdana"/>
                                      <a:sym typeface="Verdana"/>
                                    </a:rPr>
                                    <m:t>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∗</m:t>
                              </m:r>
                              <m:r>
                                <a:rPr lang="en-US" sz="2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/>
                                  <a:sym typeface="Verdana"/>
                                </a:rPr>
                                <m:t>𝒃</m:t>
                              </m:r>
                            </m:sup>
                          </m:sSup>
                          <m:r>
                            <a:rPr lang="en-US" sz="2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(</m:t>
                          </m:r>
                          <m:r>
                            <a:rPr lang="en-US" sz="2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𝒙</m:t>
                          </m:r>
                          <m:r>
                            <a:rPr lang="en-US" sz="2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/>
                              <a:sym typeface="Verdana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200" b="1" dirty="0">
                              <a:solidFill>
                                <a:srgbClr val="C00000"/>
                              </a:solidFill>
                              <a:ea typeface="Verdana"/>
                              <a:sym typeface="Verdana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b="1" dirty="0">
                  <a:latin typeface="+mn-lt"/>
                  <a:ea typeface="Verdana"/>
                  <a:cs typeface="+mn-cs"/>
                  <a:sym typeface="Verdana"/>
                </a:endParaRPr>
              </a:p>
              <a:p>
                <a:r>
                  <a:rPr lang="en-US" sz="2200" dirty="0">
                    <a:latin typeface="+mn-lt"/>
                    <a:ea typeface="Verdana"/>
                    <a:cs typeface="+mn-cs"/>
                    <a:sym typeface="Verdana"/>
                  </a:rPr>
                  <a:t>Improve result by aggregating the B bootstrap model predictions</a:t>
                </a:r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2E737957-A173-469F-B407-007AE027D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91330" y="2793365"/>
                <a:ext cx="6967461" cy="3636326"/>
              </a:xfrm>
              <a:blipFill>
                <a:blip r:embed="rId5"/>
                <a:stretch>
                  <a:fillRect l="-2362" t="-2178" r="-2887" b="-2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://www.rci.rutgers.edu/~pharmsci/Images/Header2.jpg">
            <a:extLst>
              <a:ext uri="{FF2B5EF4-FFF2-40B4-BE49-F238E27FC236}">
                <a16:creationId xmlns:a16="http://schemas.microsoft.com/office/drawing/2014/main" id="{DCC12EB4-3620-47ED-A421-EAB187DE1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9217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32840-B775-4B28-8BCF-342A60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30" y="616495"/>
            <a:ext cx="13177520" cy="553998"/>
          </a:xfrm>
        </p:spPr>
        <p:txBody>
          <a:bodyPr/>
          <a:lstStyle/>
          <a:p>
            <a:pPr algn="ctr"/>
            <a:r>
              <a:rPr lang="en-US" b="0" i="1" dirty="0"/>
              <a:t>Using </a:t>
            </a:r>
            <a:r>
              <a:rPr lang="en-US" b="0" i="1" dirty="0" err="1"/>
              <a:t>BagE</a:t>
            </a:r>
            <a:r>
              <a:rPr lang="en-US" b="0" i="1" dirty="0"/>
              <a:t> on Microbiome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4DC4-386C-4D5F-B2DE-3A9DB9A3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96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73021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E737957-A173-469F-B407-007AE027D7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209" y="1248592"/>
            <a:ext cx="6502498" cy="6708798"/>
          </a:xfrm>
        </p:spPr>
        <p:txBody>
          <a:bodyPr/>
          <a:lstStyle/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Administer a cocktail of 20 bacterial species (spec1 through 20) to 50 ulcerative colitis (UC) patients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Not all species will become grafted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Record presence/absence of each species in patients’ stool samples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Response: reduction/absence of inflammation after the treatment (</a:t>
            </a:r>
            <a:r>
              <a:rPr lang="en-US" sz="2200" dirty="0">
                <a:solidFill>
                  <a:srgbClr val="FF0000"/>
                </a:solidFill>
                <a:latin typeface="+mn-lt"/>
                <a:ea typeface="Verdana"/>
                <a:cs typeface="+mn-cs"/>
                <a:sym typeface="Verdana"/>
              </a:rPr>
              <a:t>23 </a:t>
            </a:r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patients still had inflammation/</a:t>
            </a:r>
            <a:r>
              <a:rPr lang="en-US" sz="2200" dirty="0">
                <a:solidFill>
                  <a:srgbClr val="92D050"/>
                </a:solidFill>
                <a:latin typeface="+mn-lt"/>
                <a:ea typeface="Verdana"/>
                <a:cs typeface="+mn-cs"/>
                <a:sym typeface="Verdana"/>
              </a:rPr>
              <a:t>27</a:t>
            </a:r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 did not)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Use bagging (</a:t>
            </a:r>
            <a:r>
              <a:rPr lang="en-US" sz="2200" dirty="0" err="1">
                <a:latin typeface="+mn-lt"/>
                <a:ea typeface="Verdana"/>
                <a:cs typeface="+mn-cs"/>
                <a:sym typeface="Verdana"/>
              </a:rPr>
              <a:t>BagE</a:t>
            </a:r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): create 10 bootstrap samples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Construct classification trees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If a node reaches a prespecified criteria (contains less than 5 observations, most responses are the same, etc.)  – stop (the node becomes a leaf)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8AC13-1442-4664-87FC-D155CB287E76}"/>
              </a:ext>
            </a:extLst>
          </p:cNvPr>
          <p:cNvSpPr/>
          <p:nvPr/>
        </p:nvSpPr>
        <p:spPr bwMode="auto">
          <a:xfrm>
            <a:off x="8600303" y="1584952"/>
            <a:ext cx="1496037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18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32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1DC60-C2B2-48F6-85E1-10259815E9D0}"/>
              </a:ext>
            </a:extLst>
          </p:cNvPr>
          <p:cNvSpPr/>
          <p:nvPr/>
        </p:nvSpPr>
        <p:spPr bwMode="auto">
          <a:xfrm>
            <a:off x="11000520" y="3342896"/>
            <a:ext cx="943072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EDCCD-98A0-49D1-AD7A-175972E98241}"/>
              </a:ext>
            </a:extLst>
          </p:cNvPr>
          <p:cNvSpPr/>
          <p:nvPr/>
        </p:nvSpPr>
        <p:spPr bwMode="auto">
          <a:xfrm>
            <a:off x="7004220" y="3293469"/>
            <a:ext cx="1025612" cy="1013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000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0</a:t>
            </a:r>
            <a:r>
              <a:rPr lang="en-US" sz="3200" dirty="0">
                <a:solidFill>
                  <a:schemeClr val="tx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32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</a:t>
            </a:r>
            <a:endParaRPr lang="en-US" sz="3200" dirty="0">
              <a:solidFill>
                <a:srgbClr val="FF0000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16CAF8-B79E-4859-8ED2-BB1B71E03346}"/>
              </a:ext>
            </a:extLst>
          </p:cNvPr>
          <p:cNvCxnSpPr>
            <a:cxnSpLocks/>
            <a:stCxn id="4" idx="2"/>
          </p:cNvCxnSpPr>
          <p:nvPr/>
        </p:nvCxnSpPr>
        <p:spPr bwMode="auto">
          <a:xfrm flipH="1">
            <a:off x="9345148" y="2598206"/>
            <a:ext cx="3174" cy="120189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45A94-5408-4CCE-A62B-409A0F4D7FD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29833" y="3775382"/>
            <a:ext cx="1315314" cy="24714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22C4E-694E-4401-908E-941DEFDB79E5}"/>
              </a:ext>
            </a:extLst>
          </p:cNvPr>
          <p:cNvCxnSpPr>
            <a:cxnSpLocks/>
          </p:cNvCxnSpPr>
          <p:nvPr/>
        </p:nvCxnSpPr>
        <p:spPr bwMode="auto">
          <a:xfrm>
            <a:off x="9345147" y="3800096"/>
            <a:ext cx="1677079" cy="4942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299D14-6A82-42C8-AB56-E81A4F1C9243}"/>
              </a:ext>
            </a:extLst>
          </p:cNvPr>
          <p:cNvSpPr txBox="1"/>
          <p:nvPr/>
        </p:nvSpPr>
        <p:spPr>
          <a:xfrm>
            <a:off x="8765843" y="3334461"/>
            <a:ext cx="1208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40263-D8B0-4FD9-AC82-8221CD89E924}"/>
              </a:ext>
            </a:extLst>
          </p:cNvPr>
          <p:cNvSpPr txBox="1"/>
          <p:nvPr/>
        </p:nvSpPr>
        <p:spPr>
          <a:xfrm>
            <a:off x="10096340" y="3646666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41F720-6E02-4506-AB2B-A4EF1FEB6DB9}"/>
              </a:ext>
            </a:extLst>
          </p:cNvPr>
          <p:cNvSpPr txBox="1"/>
          <p:nvPr/>
        </p:nvSpPr>
        <p:spPr>
          <a:xfrm>
            <a:off x="8140491" y="3646666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DBF476-225F-488D-95A4-75EF726733DD}"/>
              </a:ext>
            </a:extLst>
          </p:cNvPr>
          <p:cNvSpPr/>
          <p:nvPr/>
        </p:nvSpPr>
        <p:spPr>
          <a:xfrm>
            <a:off x="10896193" y="3545439"/>
            <a:ext cx="1085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000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18</a:t>
            </a:r>
            <a:r>
              <a:rPr lang="en-US" sz="2800" dirty="0">
                <a:solidFill>
                  <a:schemeClr val="tx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28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29</a:t>
            </a:r>
            <a:endParaRPr lang="en-US" sz="2800" dirty="0">
              <a:solidFill>
                <a:srgbClr val="FF0000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5D9217-25D4-4AA2-92A4-F13FAAAAC492}"/>
              </a:ext>
            </a:extLst>
          </p:cNvPr>
          <p:cNvCxnSpPr>
            <a:cxnSpLocks/>
          </p:cNvCxnSpPr>
          <p:nvPr/>
        </p:nvCxnSpPr>
        <p:spPr bwMode="auto">
          <a:xfrm>
            <a:off x="11515823" y="4363166"/>
            <a:ext cx="0" cy="120189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A9E506-1F41-407E-B516-A1EFE7F8837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00509" y="5540342"/>
            <a:ext cx="1315314" cy="24714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81288-A0CF-4684-BFC0-C536FC90C830}"/>
              </a:ext>
            </a:extLst>
          </p:cNvPr>
          <p:cNvCxnSpPr>
            <a:cxnSpLocks/>
          </p:cNvCxnSpPr>
          <p:nvPr/>
        </p:nvCxnSpPr>
        <p:spPr bwMode="auto">
          <a:xfrm>
            <a:off x="11515823" y="5565056"/>
            <a:ext cx="1677079" cy="4942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93B0D8-03FD-4C3C-8388-AC5B4BA7ED5E}"/>
              </a:ext>
            </a:extLst>
          </p:cNvPr>
          <p:cNvSpPr txBox="1"/>
          <p:nvPr/>
        </p:nvSpPr>
        <p:spPr>
          <a:xfrm>
            <a:off x="10936519" y="5099421"/>
            <a:ext cx="1422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98F9E-1B2F-4AB8-B306-F3FB975D0797}"/>
              </a:ext>
            </a:extLst>
          </p:cNvPr>
          <p:cNvSpPr txBox="1"/>
          <p:nvPr/>
        </p:nvSpPr>
        <p:spPr>
          <a:xfrm>
            <a:off x="12267016" y="5411626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26285-C1CC-4CA2-8569-E46592F8D824}"/>
              </a:ext>
            </a:extLst>
          </p:cNvPr>
          <p:cNvSpPr txBox="1"/>
          <p:nvPr/>
        </p:nvSpPr>
        <p:spPr>
          <a:xfrm>
            <a:off x="10311167" y="5411626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23C3CC-065B-4768-8F79-1BFFC57D3165}"/>
              </a:ext>
            </a:extLst>
          </p:cNvPr>
          <p:cNvSpPr/>
          <p:nvPr/>
        </p:nvSpPr>
        <p:spPr bwMode="auto">
          <a:xfrm>
            <a:off x="9001356" y="5108302"/>
            <a:ext cx="1208985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000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17</a:t>
            </a:r>
            <a:r>
              <a:rPr lang="en-US" sz="3200" dirty="0">
                <a:solidFill>
                  <a:schemeClr val="tx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32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26</a:t>
            </a:r>
            <a:endParaRPr lang="en-US" sz="3200" dirty="0">
              <a:solidFill>
                <a:srgbClr val="FF0000"/>
              </a:solidFill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DC5201-070D-4212-8327-807BAB55AC71}"/>
              </a:ext>
            </a:extLst>
          </p:cNvPr>
          <p:cNvSpPr/>
          <p:nvPr/>
        </p:nvSpPr>
        <p:spPr bwMode="auto">
          <a:xfrm>
            <a:off x="13194324" y="5218531"/>
            <a:ext cx="1025612" cy="1013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000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</a:t>
            </a:r>
            <a:r>
              <a:rPr lang="en-US" sz="3200" dirty="0">
                <a:solidFill>
                  <a:schemeClr val="tx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32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989F9-66C0-4851-9ED2-6F4ADB90CEE7}"/>
              </a:ext>
            </a:extLst>
          </p:cNvPr>
          <p:cNvCxnSpPr>
            <a:cxnSpLocks/>
          </p:cNvCxnSpPr>
          <p:nvPr/>
        </p:nvCxnSpPr>
        <p:spPr bwMode="auto">
          <a:xfrm>
            <a:off x="9695255" y="6121556"/>
            <a:ext cx="0" cy="514022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541F93-63CC-4289-AB21-9836045A5257}"/>
              </a:ext>
            </a:extLst>
          </p:cNvPr>
          <p:cNvSpPr txBox="1"/>
          <p:nvPr/>
        </p:nvSpPr>
        <p:spPr>
          <a:xfrm>
            <a:off x="9410561" y="640748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35" name="Picture 2" descr="http://www.rci.rutgers.edu/~pharmsci/Images/Header2.jpg">
            <a:extLst>
              <a:ext uri="{FF2B5EF4-FFF2-40B4-BE49-F238E27FC236}">
                <a16:creationId xmlns:a16="http://schemas.microsoft.com/office/drawing/2014/main" id="{69041333-35E2-476A-A9CC-EC73E775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627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32840-B775-4B28-8BCF-342A60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66" y="353389"/>
            <a:ext cx="13177520" cy="553998"/>
          </a:xfrm>
        </p:spPr>
        <p:txBody>
          <a:bodyPr/>
          <a:lstStyle/>
          <a:p>
            <a:pPr algn="ctr"/>
            <a:r>
              <a:rPr lang="en-US" b="0" i="1" dirty="0" err="1"/>
              <a:t>BagE</a:t>
            </a:r>
            <a:r>
              <a:rPr lang="en-US" b="0" i="1" dirty="0"/>
              <a:t>: Aggregating Multiple Trees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4DC4-386C-4D5F-B2DE-3A9DB9A3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96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73021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039A8-0FE6-4C8E-BCD3-8210821DB8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313" y="7535236"/>
            <a:ext cx="10058400" cy="212450"/>
          </a:xfrm>
        </p:spPr>
        <p:txBody>
          <a:bodyPr/>
          <a:lstStyle/>
          <a:p>
            <a:r>
              <a:rPr lang="en-US" sz="1400" dirty="0">
                <a:hlinkClick r:id="rId3"/>
              </a:rPr>
              <a:t>https://cen.acs.org/biological-chemistry/microbiome/gut-might-modify-mind/97/i14</a:t>
            </a:r>
            <a:endParaRPr lang="en-US" sz="1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989F9-66C0-4851-9ED2-6F4ADB90CEE7}"/>
              </a:ext>
            </a:extLst>
          </p:cNvPr>
          <p:cNvCxnSpPr>
            <a:cxnSpLocks/>
          </p:cNvCxnSpPr>
          <p:nvPr/>
        </p:nvCxnSpPr>
        <p:spPr bwMode="auto">
          <a:xfrm>
            <a:off x="4020865" y="5984074"/>
            <a:ext cx="0" cy="514022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D541F93-63CC-4289-AB21-9836045A5257}"/>
              </a:ext>
            </a:extLst>
          </p:cNvPr>
          <p:cNvSpPr txBox="1"/>
          <p:nvPr/>
        </p:nvSpPr>
        <p:spPr>
          <a:xfrm>
            <a:off x="3736172" y="6257004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EBD4FA-3AF6-4F84-9D1F-7B2B9B788400}"/>
              </a:ext>
            </a:extLst>
          </p:cNvPr>
          <p:cNvCxnSpPr>
            <a:cxnSpLocks/>
          </p:cNvCxnSpPr>
          <p:nvPr/>
        </p:nvCxnSpPr>
        <p:spPr bwMode="auto">
          <a:xfrm>
            <a:off x="4329763" y="2548779"/>
            <a:ext cx="0" cy="120189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CE412C-8FD0-4357-B860-3137B34C324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14449" y="3725955"/>
            <a:ext cx="1315314" cy="24714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542C9-B3A7-46E0-82D6-AB4D9E8C192C}"/>
              </a:ext>
            </a:extLst>
          </p:cNvPr>
          <p:cNvCxnSpPr>
            <a:cxnSpLocks/>
          </p:cNvCxnSpPr>
          <p:nvPr/>
        </p:nvCxnSpPr>
        <p:spPr bwMode="auto">
          <a:xfrm>
            <a:off x="4329763" y="3750669"/>
            <a:ext cx="1677079" cy="49427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37A60-CF11-4C43-A618-7003402193A9}"/>
              </a:ext>
            </a:extLst>
          </p:cNvPr>
          <p:cNvSpPr txBox="1"/>
          <p:nvPr/>
        </p:nvSpPr>
        <p:spPr>
          <a:xfrm>
            <a:off x="3750459" y="3285034"/>
            <a:ext cx="1208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493C89-AE85-4945-A3A9-067EE23FA2E5}"/>
              </a:ext>
            </a:extLst>
          </p:cNvPr>
          <p:cNvSpPr txBox="1"/>
          <p:nvPr/>
        </p:nvSpPr>
        <p:spPr>
          <a:xfrm>
            <a:off x="4946146" y="3607321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8B4901-C6B4-4982-9EC3-BC8EC431E917}"/>
              </a:ext>
            </a:extLst>
          </p:cNvPr>
          <p:cNvSpPr txBox="1"/>
          <p:nvPr/>
        </p:nvSpPr>
        <p:spPr>
          <a:xfrm>
            <a:off x="3125107" y="3597239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E95D1E-EF8E-4E0D-AE23-27D124CA7D44}"/>
              </a:ext>
            </a:extLst>
          </p:cNvPr>
          <p:cNvSpPr/>
          <p:nvPr/>
        </p:nvSpPr>
        <p:spPr>
          <a:xfrm>
            <a:off x="6130877" y="3496012"/>
            <a:ext cx="585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990394-1EA9-49A3-9E2D-711B57C3BBB5}"/>
              </a:ext>
            </a:extLst>
          </p:cNvPr>
          <p:cNvCxnSpPr>
            <a:cxnSpLocks/>
          </p:cNvCxnSpPr>
          <p:nvPr/>
        </p:nvCxnSpPr>
        <p:spPr bwMode="auto">
          <a:xfrm>
            <a:off x="2568140" y="4264816"/>
            <a:ext cx="0" cy="120189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73F7B4-5DA4-4D40-ACEC-C9E909914C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662203" y="5441992"/>
            <a:ext cx="905937" cy="24714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2B46A9-7567-4E9C-ACF7-FE7FF622BDB3}"/>
              </a:ext>
            </a:extLst>
          </p:cNvPr>
          <p:cNvCxnSpPr>
            <a:cxnSpLocks/>
          </p:cNvCxnSpPr>
          <p:nvPr/>
        </p:nvCxnSpPr>
        <p:spPr bwMode="auto">
          <a:xfrm>
            <a:off x="2568140" y="5466706"/>
            <a:ext cx="943912" cy="19468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49E7A93-5EF1-4412-828D-4DE10BEF5C78}"/>
              </a:ext>
            </a:extLst>
          </p:cNvPr>
          <p:cNvSpPr txBox="1"/>
          <p:nvPr/>
        </p:nvSpPr>
        <p:spPr>
          <a:xfrm>
            <a:off x="1988836" y="5001071"/>
            <a:ext cx="1422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spec11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898E95-A888-4E3E-99E0-BA557D414F7B}"/>
              </a:ext>
            </a:extLst>
          </p:cNvPr>
          <p:cNvSpPr txBox="1"/>
          <p:nvPr/>
        </p:nvSpPr>
        <p:spPr>
          <a:xfrm>
            <a:off x="2737670" y="5390533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0561A2-AAFA-4CD7-AD65-09E18C64114B}"/>
              </a:ext>
            </a:extLst>
          </p:cNvPr>
          <p:cNvSpPr txBox="1"/>
          <p:nvPr/>
        </p:nvSpPr>
        <p:spPr>
          <a:xfrm>
            <a:off x="1723192" y="5313276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076B4E-0B44-404B-80DD-B118379604C9}"/>
              </a:ext>
            </a:extLst>
          </p:cNvPr>
          <p:cNvCxnSpPr>
            <a:cxnSpLocks/>
          </p:cNvCxnSpPr>
          <p:nvPr/>
        </p:nvCxnSpPr>
        <p:spPr bwMode="auto">
          <a:xfrm>
            <a:off x="1192802" y="6007835"/>
            <a:ext cx="0" cy="514022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B2D369F-9848-401D-ADA3-0A573090AFA8}"/>
              </a:ext>
            </a:extLst>
          </p:cNvPr>
          <p:cNvSpPr txBox="1"/>
          <p:nvPr/>
        </p:nvSpPr>
        <p:spPr>
          <a:xfrm>
            <a:off x="908108" y="629376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6D6B45F-CEE7-4B95-AD38-96B800D512F9}"/>
              </a:ext>
            </a:extLst>
          </p:cNvPr>
          <p:cNvCxnSpPr>
            <a:cxnSpLocks/>
          </p:cNvCxnSpPr>
          <p:nvPr/>
        </p:nvCxnSpPr>
        <p:spPr bwMode="auto">
          <a:xfrm>
            <a:off x="7968746" y="6013560"/>
            <a:ext cx="0" cy="514022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456EF3F-8B73-49FB-831C-53D44CBBF8D0}"/>
              </a:ext>
            </a:extLst>
          </p:cNvPr>
          <p:cNvSpPr txBox="1"/>
          <p:nvPr/>
        </p:nvSpPr>
        <p:spPr>
          <a:xfrm>
            <a:off x="7684053" y="6286490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45A0DF-0332-4625-A032-5D6DFC378D39}"/>
              </a:ext>
            </a:extLst>
          </p:cNvPr>
          <p:cNvCxnSpPr>
            <a:cxnSpLocks/>
          </p:cNvCxnSpPr>
          <p:nvPr/>
        </p:nvCxnSpPr>
        <p:spPr bwMode="auto">
          <a:xfrm>
            <a:off x="6516021" y="4294302"/>
            <a:ext cx="0" cy="1201890"/>
          </a:xfrm>
          <a:prstGeom prst="line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3AB89AC-5ACF-4838-8D37-FC40BB31AEE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10084" y="5471478"/>
            <a:ext cx="905937" cy="24714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52EE13D-8688-45CA-A558-4185128F8B68}"/>
              </a:ext>
            </a:extLst>
          </p:cNvPr>
          <p:cNvCxnSpPr>
            <a:cxnSpLocks/>
          </p:cNvCxnSpPr>
          <p:nvPr/>
        </p:nvCxnSpPr>
        <p:spPr bwMode="auto">
          <a:xfrm>
            <a:off x="6516021" y="5496192"/>
            <a:ext cx="943912" cy="19468"/>
          </a:xfrm>
          <a:prstGeom prst="straightConnector1">
            <a:avLst/>
          </a:prstGeom>
          <a:solidFill>
            <a:srgbClr val="C0C0C0"/>
          </a:solidFill>
          <a:ln w="12700" cap="flat" cmpd="sng" algn="ctr">
            <a:solidFill>
              <a:srgbClr val="77777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76203CE-7FEC-4D71-9F86-2210E97D84A9}"/>
              </a:ext>
            </a:extLst>
          </p:cNvPr>
          <p:cNvSpPr txBox="1"/>
          <p:nvPr/>
        </p:nvSpPr>
        <p:spPr>
          <a:xfrm>
            <a:off x="5936717" y="5030557"/>
            <a:ext cx="1208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F02485-33CB-4C1E-8698-BE39DCD137E9}"/>
              </a:ext>
            </a:extLst>
          </p:cNvPr>
          <p:cNvSpPr txBox="1"/>
          <p:nvPr/>
        </p:nvSpPr>
        <p:spPr>
          <a:xfrm>
            <a:off x="6685551" y="5420019"/>
            <a:ext cx="7825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1E953A-37BF-49E7-A2EC-18620965E0F0}"/>
              </a:ext>
            </a:extLst>
          </p:cNvPr>
          <p:cNvSpPr txBox="1"/>
          <p:nvPr/>
        </p:nvSpPr>
        <p:spPr>
          <a:xfrm>
            <a:off x="5671073" y="5342762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BFDFD19B-878B-492C-AF7E-9E1CC1780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4358" y="1380925"/>
            <a:ext cx="5442989" cy="5884848"/>
          </a:xfrm>
        </p:spPr>
        <p:txBody>
          <a:bodyPr/>
          <a:lstStyle/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For each of the  10 trees, record the minimum depth at which each species showed up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Average the minimum depth for each species across all 10 trees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Predictions?</a:t>
            </a:r>
          </a:p>
          <a:p>
            <a:r>
              <a:rPr lang="en-US" sz="2200" dirty="0">
                <a:latin typeface="+mn-lt"/>
                <a:ea typeface="Verdana"/>
                <a:cs typeface="+mn-cs"/>
                <a:sym typeface="Verdana"/>
              </a:rPr>
              <a:t>Rank the bacterial species according to the average minimum depth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5A3CDCFB-CCA9-4730-85CD-EB0F67690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56683"/>
              </p:ext>
            </p:extLst>
          </p:nvPr>
        </p:nvGraphicFramePr>
        <p:xfrm>
          <a:off x="9337346" y="5183969"/>
          <a:ext cx="487770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3910">
                  <a:extLst>
                    <a:ext uri="{9D8B030D-6E8A-4147-A177-3AD203B41FA5}">
                      <a16:colId xmlns:a16="http://schemas.microsoft.com/office/drawing/2014/main" val="3295271036"/>
                    </a:ext>
                  </a:extLst>
                </a:gridCol>
                <a:gridCol w="3013792">
                  <a:extLst>
                    <a:ext uri="{9D8B030D-6E8A-4147-A177-3AD203B41FA5}">
                      <a16:colId xmlns:a16="http://schemas.microsoft.com/office/drawing/2014/main" val="669504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Min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8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Spec6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27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Spec5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3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079112"/>
                  </a:ext>
                </a:extLst>
              </a:tr>
            </a:tbl>
          </a:graphicData>
        </a:graphic>
      </p:graphicFrame>
      <p:sp>
        <p:nvSpPr>
          <p:cNvPr id="90" name="Rectangle 89">
            <a:extLst>
              <a:ext uri="{FF2B5EF4-FFF2-40B4-BE49-F238E27FC236}">
                <a16:creationId xmlns:a16="http://schemas.microsoft.com/office/drawing/2014/main" id="{3EC5F6E5-B8C2-4454-AC4F-C82F60180240}"/>
              </a:ext>
            </a:extLst>
          </p:cNvPr>
          <p:cNvSpPr/>
          <p:nvPr/>
        </p:nvSpPr>
        <p:spPr bwMode="auto">
          <a:xfrm>
            <a:off x="3507720" y="1508080"/>
            <a:ext cx="1660423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25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25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**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F47D44D-F51B-456B-80A5-D3E82AF01CE2}"/>
              </a:ext>
            </a:extLst>
          </p:cNvPr>
          <p:cNvSpPr/>
          <p:nvPr/>
        </p:nvSpPr>
        <p:spPr bwMode="auto">
          <a:xfrm>
            <a:off x="1824053" y="3241883"/>
            <a:ext cx="1208985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18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3DAB4F-2679-4553-BB96-8516FFDD4B28}"/>
              </a:ext>
            </a:extLst>
          </p:cNvPr>
          <p:cNvSpPr/>
          <p:nvPr/>
        </p:nvSpPr>
        <p:spPr bwMode="auto">
          <a:xfrm>
            <a:off x="6020989" y="3252940"/>
            <a:ext cx="1496037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7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23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CD8F104-0BCF-41BC-AF30-91881C6F8E2B}"/>
              </a:ext>
            </a:extLst>
          </p:cNvPr>
          <p:cNvSpPr/>
          <p:nvPr/>
        </p:nvSpPr>
        <p:spPr bwMode="auto">
          <a:xfrm>
            <a:off x="160089" y="5017994"/>
            <a:ext cx="1496037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8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32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15A76EB-6938-42E0-AE99-37F44ACACA0C}"/>
              </a:ext>
            </a:extLst>
          </p:cNvPr>
          <p:cNvSpPr/>
          <p:nvPr/>
        </p:nvSpPr>
        <p:spPr bwMode="auto">
          <a:xfrm>
            <a:off x="3507721" y="5030557"/>
            <a:ext cx="1020390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10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lang="en-US" sz="3200" dirty="0">
                <a:solidFill>
                  <a:srgbClr val="92D05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0D34804-0535-49D5-A736-C5B72C7C97B9}"/>
              </a:ext>
            </a:extLst>
          </p:cNvPr>
          <p:cNvSpPr/>
          <p:nvPr/>
        </p:nvSpPr>
        <p:spPr bwMode="auto">
          <a:xfrm>
            <a:off x="4855990" y="5030557"/>
            <a:ext cx="791075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4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0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A180E8-002C-4B22-AEAC-BF5BA8D00805}"/>
              </a:ext>
            </a:extLst>
          </p:cNvPr>
          <p:cNvSpPr/>
          <p:nvPr/>
        </p:nvSpPr>
        <p:spPr bwMode="auto">
          <a:xfrm>
            <a:off x="7473583" y="5085115"/>
            <a:ext cx="1011962" cy="101325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0000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/</a:t>
            </a: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23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pic>
        <p:nvPicPr>
          <p:cNvPr id="39" name="Picture 2" descr="http://www.rci.rutgers.edu/~pharmsci/Images/Header2.jpg">
            <a:extLst>
              <a:ext uri="{FF2B5EF4-FFF2-40B4-BE49-F238E27FC236}">
                <a16:creationId xmlns:a16="http://schemas.microsoft.com/office/drawing/2014/main" id="{02F47121-6CE8-4929-BF39-7E874C61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7283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19B63F-B573-9643-A1B2-9A089BD97BF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6440" y="1148094"/>
                <a:ext cx="5328371" cy="6130036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dirty="0">
                    <a:latin typeface="+mn-lt"/>
                  </a:rPr>
                  <a:t>In </a:t>
                </a:r>
                <a:r>
                  <a:rPr lang="en-US" sz="2400" i="1" dirty="0" err="1">
                    <a:latin typeface="+mn-lt"/>
                  </a:rPr>
                  <a:t>BagE</a:t>
                </a:r>
                <a:r>
                  <a:rPr lang="en-US" sz="2400" dirty="0">
                    <a:latin typeface="+mn-lt"/>
                  </a:rPr>
                  <a:t>, each time we create a subset, we consider full set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dirty="0">
                    <a:latin typeface="+mn-lt"/>
                  </a:rPr>
                  <a:t> predictors</a:t>
                </a:r>
              </a:p>
              <a:p>
                <a:r>
                  <a:rPr lang="en-US" sz="2400" dirty="0">
                    <a:latin typeface="+mn-lt"/>
                  </a:rPr>
                  <a:t>As number of predictors goes up, and especially as it becomes larger than the number of observations, the models start to overfit</a:t>
                </a:r>
              </a:p>
              <a:p>
                <a:r>
                  <a:rPr lang="en-US" sz="2400" dirty="0">
                    <a:latin typeface="+mn-lt"/>
                  </a:rPr>
                  <a:t>This becomes especially problematic as p &gt;&gt; n (e.g. microbiome and genomics)</a:t>
                </a:r>
              </a:p>
              <a:p>
                <a:r>
                  <a:rPr lang="en-US" sz="2400" dirty="0">
                    <a:latin typeface="+mn-lt"/>
                  </a:rPr>
                  <a:t>This also does not produce enough diversity (see </a:t>
                </a:r>
                <a:r>
                  <a:rPr lang="en-US" sz="2400" dirty="0" err="1">
                    <a:latin typeface="+mn-lt"/>
                  </a:rPr>
                  <a:t>Breiman’s</a:t>
                </a:r>
                <a:r>
                  <a:rPr lang="en-US" sz="2400" dirty="0">
                    <a:latin typeface="+mn-lt"/>
                  </a:rPr>
                  <a:t> Random Forest paper, see also 1994 technical report 421 bagging predictors)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19B63F-B573-9643-A1B2-9A089BD97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6440" y="1148094"/>
                <a:ext cx="5328371" cy="6130036"/>
              </a:xfrm>
              <a:blipFill>
                <a:blip r:embed="rId3"/>
                <a:stretch>
                  <a:fillRect l="-3204" t="-1392" r="-4005" b="-6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5BDD8B-D14E-3142-B846-8B792FC3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pPr algn="ctr"/>
            <a:r>
              <a:rPr lang="en-US" b="0" i="1" dirty="0"/>
              <a:t>Limitations of </a:t>
            </a:r>
            <a:r>
              <a:rPr lang="en-US" b="0" i="1" dirty="0" err="1"/>
              <a:t>BagE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AA7C2-C4FB-FA40-9814-35027166F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90348D6-0E87-4939-8073-C18A987BF536}"/>
              </a:ext>
            </a:extLst>
          </p:cNvPr>
          <p:cNvSpPr txBox="1">
            <a:spLocks/>
          </p:cNvSpPr>
          <p:nvPr/>
        </p:nvSpPr>
        <p:spPr bwMode="auto">
          <a:xfrm>
            <a:off x="6833286" y="1316914"/>
            <a:ext cx="7363371" cy="279788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1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15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r>
              <a:rPr lang="en-US" dirty="0">
                <a:latin typeface="+mn-lt"/>
              </a:rPr>
              <a:t>In microbiome analysis, whole bacterial genome sequencing can be done</a:t>
            </a:r>
          </a:p>
          <a:p>
            <a:r>
              <a:rPr lang="en-US" dirty="0">
                <a:latin typeface="+mn-lt"/>
              </a:rPr>
              <a:t>16S is a popular choice </a:t>
            </a:r>
          </a:p>
          <a:p>
            <a:r>
              <a:rPr lang="en-US" dirty="0">
                <a:latin typeface="+mn-lt"/>
              </a:rPr>
              <a:t>Hundreds of operational taxonomic units (OTU) are identified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B10F-6E56-4650-AE1D-E0933196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98" y="4470802"/>
            <a:ext cx="7049659" cy="29087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C7C664-81A3-4EC9-A76A-4531E7CF62C9}"/>
              </a:ext>
            </a:extLst>
          </p:cNvPr>
          <p:cNvSpPr/>
          <p:nvPr/>
        </p:nvSpPr>
        <p:spPr>
          <a:xfrm>
            <a:off x="564000" y="7500036"/>
            <a:ext cx="101078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https://www.lcsciences.com/discovery/applications/genomics/16s-mobile/</a:t>
            </a:r>
            <a:endParaRPr lang="en-US" sz="1600" dirty="0"/>
          </a:p>
        </p:txBody>
      </p:sp>
      <p:pic>
        <p:nvPicPr>
          <p:cNvPr id="10" name="Picture 2" descr="http://www.rci.rutgers.edu/~pharmsci/Images/Header2.jpg">
            <a:extLst>
              <a:ext uri="{FF2B5EF4-FFF2-40B4-BE49-F238E27FC236}">
                <a16:creationId xmlns:a16="http://schemas.microsoft.com/office/drawing/2014/main" id="{7CDA99DF-E5B1-41B6-8262-23553202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9490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518E9B-E843-4B94-B510-34B00938DD3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0854" y="1543299"/>
                <a:ext cx="5041406" cy="6069806"/>
              </a:xfrm>
            </p:spPr>
            <p:txBody>
              <a:bodyPr/>
              <a:lstStyle/>
              <a:p>
                <a:r>
                  <a:rPr lang="en-US" sz="2400" dirty="0">
                    <a:latin typeface="+mj-lt"/>
                  </a:rPr>
                  <a:t>The problem with a large number of predictors can be corrected by taking a subset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predictors out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 for every sample</a:t>
                </a:r>
              </a:p>
              <a:p>
                <a:r>
                  <a:rPr lang="en-US" sz="2400" dirty="0"/>
                  <a:t>“Simple Random Filter” refers to simple random sampling of predictors</a:t>
                </a:r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 size of the predictors’ subset can be, for example, approximately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z="2400" dirty="0">
                    <a:latin typeface="+mj-lt"/>
                  </a:rPr>
                  <a:t> (a popular choice), </a:t>
                </a:r>
                <a:r>
                  <a:rPr lang="en-US" sz="2400" i="1" dirty="0">
                    <a:latin typeface="+mj-lt"/>
                  </a:rPr>
                  <a:t>log(p), etc.</a:t>
                </a:r>
              </a:p>
              <a:p>
                <a:r>
                  <a:rPr lang="en-US" sz="2400" dirty="0">
                    <a:latin typeface="+mj-lt"/>
                  </a:rPr>
                  <a:t>Hence, each model will be applied to a </a:t>
                </a:r>
                <a:r>
                  <a:rPr lang="en-US" sz="2400" dirty="0" err="1">
                    <a:latin typeface="+mj-lt"/>
                  </a:rPr>
                  <a:t>SimE</a:t>
                </a:r>
                <a:r>
                  <a:rPr lang="en-US" sz="2400" dirty="0">
                    <a:latin typeface="+mj-lt"/>
                  </a:rPr>
                  <a:t> sample with a subset of observations and a subset of predictors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518E9B-E843-4B94-B510-34B00938D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0854" y="1543299"/>
                <a:ext cx="5041406" cy="6069806"/>
              </a:xfrm>
              <a:blipFill>
                <a:blip r:embed="rId3"/>
                <a:stretch>
                  <a:fillRect l="-3507" t="-1406" r="-4958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132840-B775-4B28-8BCF-342A60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78" y="616495"/>
            <a:ext cx="13462072" cy="553998"/>
          </a:xfrm>
        </p:spPr>
        <p:txBody>
          <a:bodyPr/>
          <a:lstStyle/>
          <a:p>
            <a:pPr algn="ctr"/>
            <a:r>
              <a:rPr lang="en-US" b="0" i="1" dirty="0"/>
              <a:t>Simple Ensemble with Simple Random Filter (</a:t>
            </a:r>
            <a:r>
              <a:rPr lang="en-US" b="0" i="1" dirty="0" err="1"/>
              <a:t>SimE</a:t>
            </a:r>
            <a:r>
              <a:rPr lang="en-US" b="0" i="1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4DC4-386C-4D5F-B2DE-3A9DB9A3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96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73021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6CFFDD-6C29-4454-A202-69506EEE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321237"/>
              </p:ext>
            </p:extLst>
          </p:nvPr>
        </p:nvGraphicFramePr>
        <p:xfrm>
          <a:off x="6152557" y="2116847"/>
          <a:ext cx="7661040" cy="2959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840">
                  <a:extLst>
                    <a:ext uri="{9D8B030D-6E8A-4147-A177-3AD203B41FA5}">
                      <a16:colId xmlns:a16="http://schemas.microsoft.com/office/drawing/2014/main" val="2354876770"/>
                    </a:ext>
                  </a:extLst>
                </a:gridCol>
                <a:gridCol w="1276840">
                  <a:extLst>
                    <a:ext uri="{9D8B030D-6E8A-4147-A177-3AD203B41FA5}">
                      <a16:colId xmlns:a16="http://schemas.microsoft.com/office/drawing/2014/main" val="2494219856"/>
                    </a:ext>
                  </a:extLst>
                </a:gridCol>
                <a:gridCol w="1276840">
                  <a:extLst>
                    <a:ext uri="{9D8B030D-6E8A-4147-A177-3AD203B41FA5}">
                      <a16:colId xmlns:a16="http://schemas.microsoft.com/office/drawing/2014/main" val="852628292"/>
                    </a:ext>
                  </a:extLst>
                </a:gridCol>
                <a:gridCol w="1276840">
                  <a:extLst>
                    <a:ext uri="{9D8B030D-6E8A-4147-A177-3AD203B41FA5}">
                      <a16:colId xmlns:a16="http://schemas.microsoft.com/office/drawing/2014/main" val="1015436574"/>
                    </a:ext>
                  </a:extLst>
                </a:gridCol>
                <a:gridCol w="1276840">
                  <a:extLst>
                    <a:ext uri="{9D8B030D-6E8A-4147-A177-3AD203B41FA5}">
                      <a16:colId xmlns:a16="http://schemas.microsoft.com/office/drawing/2014/main" val="2924325912"/>
                    </a:ext>
                  </a:extLst>
                </a:gridCol>
                <a:gridCol w="1276840">
                  <a:extLst>
                    <a:ext uri="{9D8B030D-6E8A-4147-A177-3AD203B41FA5}">
                      <a16:colId xmlns:a16="http://schemas.microsoft.com/office/drawing/2014/main" val="155138627"/>
                    </a:ext>
                  </a:extLst>
                </a:gridCol>
              </a:tblGrid>
              <a:tr h="422739">
                <a:tc rowSpan="2">
                  <a:txBody>
                    <a:bodyPr/>
                    <a:lstStyle/>
                    <a:p>
                      <a:r>
                        <a:rPr lang="en-US" sz="1800" b="1" dirty="0"/>
                        <a:t>Sample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OTU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70080"/>
                  </a:ext>
                </a:extLst>
              </a:tr>
              <a:tr h="422739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OTU(p)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46431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770783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Sample2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68254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1,390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323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4054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330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Sample(n)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88879"/>
                  </a:ext>
                </a:extLst>
              </a:tr>
            </a:tbl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C1D152D-56F7-49A3-876D-AF7EC41CA541}"/>
              </a:ext>
            </a:extLst>
          </p:cNvPr>
          <p:cNvSpPr txBox="1">
            <a:spLocks/>
          </p:cNvSpPr>
          <p:nvPr/>
        </p:nvSpPr>
        <p:spPr bwMode="auto">
          <a:xfrm>
            <a:off x="6152557" y="1347513"/>
            <a:ext cx="7661040" cy="755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1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15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Example: OTU table with bacterial counts in  </a:t>
            </a:r>
            <a:r>
              <a:rPr lang="en-US" sz="2400" b="1" i="1" dirty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samples for each of the </a:t>
            </a:r>
            <a:r>
              <a:rPr lang="en-US" sz="2400" b="1" i="1" dirty="0">
                <a:latin typeface="+mj-lt"/>
              </a:rPr>
              <a:t>p</a:t>
            </a:r>
            <a:r>
              <a:rPr lang="en-US" sz="2400" dirty="0">
                <a:latin typeface="+mj-lt"/>
              </a:rPr>
              <a:t> OTUs</a:t>
            </a:r>
            <a:r>
              <a:rPr lang="en-US" sz="2400" b="1" dirty="0">
                <a:latin typeface="+mj-lt"/>
              </a:rPr>
              <a:t> </a:t>
            </a:r>
            <a:endParaRPr lang="en-US" b="1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4395EFE-0474-444F-85F9-9D18D83BC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88002"/>
              </p:ext>
            </p:extLst>
          </p:nvPr>
        </p:nvGraphicFramePr>
        <p:xfrm>
          <a:off x="6152557" y="6333447"/>
          <a:ext cx="766104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5638">
                  <a:extLst>
                    <a:ext uri="{9D8B030D-6E8A-4147-A177-3AD203B41FA5}">
                      <a16:colId xmlns:a16="http://schemas.microsoft.com/office/drawing/2014/main" val="96123504"/>
                    </a:ext>
                  </a:extLst>
                </a:gridCol>
                <a:gridCol w="1728778">
                  <a:extLst>
                    <a:ext uri="{9D8B030D-6E8A-4147-A177-3AD203B41FA5}">
                      <a16:colId xmlns:a16="http://schemas.microsoft.com/office/drawing/2014/main" val="2570677594"/>
                    </a:ext>
                  </a:extLst>
                </a:gridCol>
                <a:gridCol w="1532208">
                  <a:extLst>
                    <a:ext uri="{9D8B030D-6E8A-4147-A177-3AD203B41FA5}">
                      <a16:colId xmlns:a16="http://schemas.microsoft.com/office/drawing/2014/main" val="3160828061"/>
                    </a:ext>
                  </a:extLst>
                </a:gridCol>
                <a:gridCol w="1532208">
                  <a:extLst>
                    <a:ext uri="{9D8B030D-6E8A-4147-A177-3AD203B41FA5}">
                      <a16:colId xmlns:a16="http://schemas.microsoft.com/office/drawing/2014/main" val="1401765867"/>
                    </a:ext>
                  </a:extLst>
                </a:gridCol>
                <a:gridCol w="1532208">
                  <a:extLst>
                    <a:ext uri="{9D8B030D-6E8A-4147-A177-3AD203B41FA5}">
                      <a16:colId xmlns:a16="http://schemas.microsoft.com/office/drawing/2014/main" val="2424229457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r>
                        <a:rPr lang="en-US" sz="1800" b="1" dirty="0"/>
                        <a:t>Sample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Inflammation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Timepoint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228677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r>
                        <a:rPr lang="en-US" sz="1800" dirty="0"/>
                        <a:t>Sample1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3068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r>
                        <a:rPr lang="en-US" sz="1800" dirty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Week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144321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6DDA4C9-DBD7-48BE-9DB7-2C440F5FFA62}"/>
              </a:ext>
            </a:extLst>
          </p:cNvPr>
          <p:cNvSpPr txBox="1">
            <a:spLocks/>
          </p:cNvSpPr>
          <p:nvPr/>
        </p:nvSpPr>
        <p:spPr bwMode="auto">
          <a:xfrm>
            <a:off x="6152557" y="5770605"/>
            <a:ext cx="7661040" cy="39268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80988" marR="0" indent="-280988" algn="l" defTabSz="914400" rtl="0" eaLnBrk="1" fontAlgn="base" latinLnBrk="0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1pPr>
            <a:lvl2pPr marL="641350" marR="0" indent="-2809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24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2pPr>
            <a:lvl3pPr marL="877824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 sz="21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3pPr>
            <a:lvl4pPr marL="1316736" marR="0" indent="-24140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 sz="18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4pPr>
            <a:lvl5pPr marL="1785557" marR="0" indent="-22936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 sz="156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Samples’ meta-data and the response to treatment</a:t>
            </a:r>
            <a:endParaRPr lang="en-US" b="1" dirty="0"/>
          </a:p>
        </p:txBody>
      </p:sp>
      <p:pic>
        <p:nvPicPr>
          <p:cNvPr id="12" name="Picture 2" descr="http://www.rci.rutgers.edu/~pharmsci/Images/Header2.jpg">
            <a:extLst>
              <a:ext uri="{FF2B5EF4-FFF2-40B4-BE49-F238E27FC236}">
                <a16:creationId xmlns:a16="http://schemas.microsoft.com/office/drawing/2014/main" id="{29651D12-BDEF-4F01-8360-859145A63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898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row: Right 32">
            <a:extLst>
              <a:ext uri="{FF2B5EF4-FFF2-40B4-BE49-F238E27FC236}">
                <a16:creationId xmlns:a16="http://schemas.microsoft.com/office/drawing/2014/main" id="{1FE88159-753E-4939-BB4A-8A8CB28F5B4A}"/>
              </a:ext>
            </a:extLst>
          </p:cNvPr>
          <p:cNvSpPr/>
          <p:nvPr/>
        </p:nvSpPr>
        <p:spPr>
          <a:xfrm>
            <a:off x="3272219" y="4106913"/>
            <a:ext cx="2388301" cy="402501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4" y="358030"/>
            <a:ext cx="12174912" cy="553999"/>
          </a:xfrm>
        </p:spPr>
        <p:txBody>
          <a:bodyPr/>
          <a:lstStyle/>
          <a:p>
            <a:pPr algn="ctr"/>
            <a:r>
              <a:rPr lang="en-US" b="0" i="1" dirty="0">
                <a:latin typeface="+mn-lt"/>
              </a:rPr>
              <a:t>In Vivo Models to Study Microbiome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8501175" y="1347152"/>
            <a:ext cx="5850739" cy="5680799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+mn-lt"/>
                <a:cs typeface="+mn-cs"/>
              </a:rPr>
              <a:t>Mouse guts are populated with native bacterial community </a:t>
            </a:r>
            <a:r>
              <a:rPr lang="en-US" sz="2200" dirty="0"/>
              <a:t>(high variability) or an implanted one</a:t>
            </a:r>
            <a:r>
              <a:rPr lang="en-US" sz="2200" dirty="0">
                <a:latin typeface="+mn-lt"/>
                <a:cs typeface="+mn-cs"/>
              </a:rPr>
              <a:t>.</a:t>
            </a:r>
          </a:p>
          <a:p>
            <a:pPr hangingPunct="1"/>
            <a:r>
              <a:rPr lang="en-US" sz="2200" dirty="0"/>
              <a:t>Can use fecal transplant, probiotic cocktail, etc.</a:t>
            </a:r>
            <a:endParaRPr lang="en-US" sz="2200" dirty="0">
              <a:latin typeface="+mn-lt"/>
              <a:cs typeface="+mn-cs"/>
            </a:endParaRPr>
          </a:p>
          <a:p>
            <a:pPr hangingPunct="1"/>
            <a:r>
              <a:rPr lang="en-US" sz="2200" dirty="0">
                <a:latin typeface="+mn-lt"/>
                <a:cs typeface="+mn-cs"/>
              </a:rPr>
              <a:t>For best results implant into germ-free mouse (may require germ-free facility) or antibiotic/high-fiber pretreated mouse. This stabilizes baseline.</a:t>
            </a:r>
          </a:p>
          <a:p>
            <a:pPr hangingPunct="1"/>
            <a:r>
              <a:rPr lang="en-US" sz="2200" dirty="0">
                <a:latin typeface="+mn-lt"/>
                <a:cs typeface="+mn-cs"/>
              </a:rPr>
              <a:t>Depending on the bacterial composition, genotype, treatment and diet, the microbiome will be expected to produce certain bacterial metabolites that can interact with the host’s cells.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3C7A4D-0FC3-4A45-8098-BEEE2F37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" y="3195103"/>
            <a:ext cx="4439322" cy="28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0F1D5-925F-46CA-BE01-2A95C734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132" y="3653108"/>
            <a:ext cx="971550" cy="9810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FB07A7F-FC22-4B40-93D6-4ADFB56139DC}"/>
              </a:ext>
            </a:extLst>
          </p:cNvPr>
          <p:cNvSpPr/>
          <p:nvPr/>
        </p:nvSpPr>
        <p:spPr>
          <a:xfrm>
            <a:off x="3953967" y="1183640"/>
            <a:ext cx="2388301" cy="24253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ABFF14-EAA7-4FEF-91BF-0DCC7EAD0195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2941312" y="1654481"/>
            <a:ext cx="1227277" cy="242530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BAE453-8840-4182-A5E3-0A8390786821}"/>
              </a:ext>
            </a:extLst>
          </p:cNvPr>
          <p:cNvCxnSpPr>
            <a:cxnSpLocks/>
            <a:stCxn id="18" idx="5"/>
          </p:cNvCxnSpPr>
          <p:nvPr/>
        </p:nvCxnSpPr>
        <p:spPr>
          <a:xfrm flipV="1">
            <a:off x="3049076" y="3583564"/>
            <a:ext cx="2427171" cy="60398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A71BA51-47A8-4058-BF54-6982323F578D}"/>
              </a:ext>
            </a:extLst>
          </p:cNvPr>
          <p:cNvSpPr/>
          <p:nvPr/>
        </p:nvSpPr>
        <p:spPr>
          <a:xfrm>
            <a:off x="2918994" y="4057470"/>
            <a:ext cx="152400" cy="1524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ACCC1F83-FC72-4496-9164-34165EABE1A9}"/>
              </a:ext>
            </a:extLst>
          </p:cNvPr>
          <p:cNvSpPr/>
          <p:nvPr/>
        </p:nvSpPr>
        <p:spPr>
          <a:xfrm rot="8098465" flipH="1">
            <a:off x="2930313" y="4194954"/>
            <a:ext cx="1152654" cy="3505888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5F56F9-B897-4E14-820F-CB0F4F9090EF}"/>
              </a:ext>
            </a:extLst>
          </p:cNvPr>
          <p:cNvSpPr/>
          <p:nvPr/>
        </p:nvSpPr>
        <p:spPr>
          <a:xfrm>
            <a:off x="4375506" y="5735879"/>
            <a:ext cx="2135308" cy="2196075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E3E8E-4B6C-4430-95C3-76BE98C7E2E8}"/>
              </a:ext>
            </a:extLst>
          </p:cNvPr>
          <p:cNvSpPr/>
          <p:nvPr/>
        </p:nvSpPr>
        <p:spPr>
          <a:xfrm>
            <a:off x="5741905" y="3262132"/>
            <a:ext cx="2171420" cy="2196075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CBF431A-61FF-449C-AB2D-56F5EFECA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113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518E9B-E843-4B94-B510-34B00938D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405" y="1605082"/>
            <a:ext cx="12455460" cy="2040161"/>
          </a:xfrm>
        </p:spPr>
        <p:txBody>
          <a:bodyPr/>
          <a:lstStyle/>
          <a:p>
            <a:r>
              <a:rPr lang="en-US" dirty="0"/>
              <a:t>400 OTUs were identified</a:t>
            </a:r>
          </a:p>
          <a:p>
            <a:r>
              <a:rPr lang="en-US" dirty="0"/>
              <a:t>Create 10 bootstrap samples:</a:t>
            </a:r>
          </a:p>
          <a:p>
            <a:r>
              <a:rPr lang="en-US" dirty="0"/>
              <a:t>Logistic regression on each subset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2840-B775-4B28-8BCF-342A60E8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78" y="616495"/>
            <a:ext cx="13462072" cy="553998"/>
          </a:xfrm>
        </p:spPr>
        <p:txBody>
          <a:bodyPr/>
          <a:lstStyle/>
          <a:p>
            <a:pPr algn="ctr"/>
            <a:r>
              <a:rPr lang="en-US" b="0" i="1" dirty="0"/>
              <a:t>Using </a:t>
            </a:r>
            <a:r>
              <a:rPr lang="en-US" b="0" i="1" dirty="0" err="1"/>
              <a:t>SimE</a:t>
            </a:r>
            <a:r>
              <a:rPr lang="en-US" b="0" i="1" dirty="0"/>
              <a:t> for OTU Table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C4DC4-386C-4D5F-B2DE-3A9DB9A3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73021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960" b="0" i="0" u="none" strike="noStrike" kern="1200" cap="none" spc="0" normalizeH="0" baseline="0" noProof="0" smtClean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73021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960" b="0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4DFF5FB-2FEC-4AE5-AECB-7F1610C3E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34882"/>
              </p:ext>
            </p:extLst>
          </p:nvPr>
        </p:nvGraphicFramePr>
        <p:xfrm>
          <a:off x="741405" y="4015175"/>
          <a:ext cx="6721998" cy="2959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0333">
                  <a:extLst>
                    <a:ext uri="{9D8B030D-6E8A-4147-A177-3AD203B41FA5}">
                      <a16:colId xmlns:a16="http://schemas.microsoft.com/office/drawing/2014/main" val="2354876770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2494219856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852628292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1015436574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2924325912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155138627"/>
                    </a:ext>
                  </a:extLst>
                </a:gridCol>
              </a:tblGrid>
              <a:tr h="422739">
                <a:tc rowSpan="2">
                  <a:txBody>
                    <a:bodyPr/>
                    <a:lstStyle/>
                    <a:p>
                      <a:r>
                        <a:rPr lang="en-US" sz="1800" b="1" dirty="0"/>
                        <a:t>Patient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Log of Delta Relative Abundance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70080"/>
                  </a:ext>
                </a:extLst>
              </a:tr>
              <a:tr h="422739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46431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770783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-0.43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68254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-1.02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4054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330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P50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-3.21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-2.44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8887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AED02B0-C7B9-4B7A-9471-83630FAE2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53321"/>
              </p:ext>
            </p:extLst>
          </p:nvPr>
        </p:nvGraphicFramePr>
        <p:xfrm>
          <a:off x="7702466" y="4015175"/>
          <a:ext cx="6721998" cy="2959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0333">
                  <a:extLst>
                    <a:ext uri="{9D8B030D-6E8A-4147-A177-3AD203B41FA5}">
                      <a16:colId xmlns:a16="http://schemas.microsoft.com/office/drawing/2014/main" val="2354876770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2494219856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852628292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1015436574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2924325912"/>
                    </a:ext>
                  </a:extLst>
                </a:gridCol>
                <a:gridCol w="1120333">
                  <a:extLst>
                    <a:ext uri="{9D8B030D-6E8A-4147-A177-3AD203B41FA5}">
                      <a16:colId xmlns:a16="http://schemas.microsoft.com/office/drawing/2014/main" val="155138627"/>
                    </a:ext>
                  </a:extLst>
                </a:gridCol>
              </a:tblGrid>
              <a:tr h="422739">
                <a:tc rowSpan="2">
                  <a:txBody>
                    <a:bodyPr/>
                    <a:lstStyle/>
                    <a:p>
                      <a:r>
                        <a:rPr lang="en-US" sz="1800" b="1" dirty="0"/>
                        <a:t>Patient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Log of Delta Relative Abundance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70080"/>
                  </a:ext>
                </a:extLst>
              </a:tr>
              <a:tr h="422739"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OTU400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46431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-1.23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0783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-0.43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2.22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668254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-1.02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4054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13305"/>
                  </a:ext>
                </a:extLst>
              </a:tr>
              <a:tr h="422739">
                <a:tc>
                  <a:txBody>
                    <a:bodyPr/>
                    <a:lstStyle/>
                    <a:p>
                      <a:r>
                        <a:rPr lang="en-US" sz="1800" dirty="0"/>
                        <a:t>P50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-3.21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-2.44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788879"/>
                  </a:ext>
                </a:extLst>
              </a:tr>
            </a:tbl>
          </a:graphicData>
        </a:graphic>
      </p:graphicFrame>
      <p:pic>
        <p:nvPicPr>
          <p:cNvPr id="7" name="Picture 2" descr="http://www.rci.rutgers.edu/~pharmsci/Images/Header2.jpg">
            <a:extLst>
              <a:ext uri="{FF2B5EF4-FFF2-40B4-BE49-F238E27FC236}">
                <a16:creationId xmlns:a16="http://schemas.microsoft.com/office/drawing/2014/main" id="{10201E3F-A868-44A8-969F-005DDBF0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826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D834E-73DC-B141-8466-9652201509C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22313" y="1940146"/>
                <a:ext cx="6834187" cy="5617194"/>
              </a:xfrm>
            </p:spPr>
            <p:txBody>
              <a:bodyPr/>
              <a:lstStyle/>
              <a:p>
                <a:r>
                  <a:rPr lang="en-US" sz="2400" dirty="0"/>
                  <a:t>An ensemble of decision trees can be built using </a:t>
                </a:r>
                <a:r>
                  <a:rPr lang="en-US" sz="2400" i="1" dirty="0" err="1"/>
                  <a:t>BagE</a:t>
                </a:r>
                <a:r>
                  <a:rPr lang="en-US" sz="2400" i="1" dirty="0"/>
                  <a:t> </a:t>
                </a:r>
                <a:r>
                  <a:rPr lang="en-US" sz="2400" dirty="0"/>
                  <a:t>using all </a:t>
                </a:r>
                <a:r>
                  <a:rPr lang="en-US" sz="2400" i="1" dirty="0"/>
                  <a:t>p</a:t>
                </a:r>
                <a:r>
                  <a:rPr lang="en-US" sz="2400" dirty="0"/>
                  <a:t> predictors</a:t>
                </a:r>
                <a:endParaRPr lang="en-US" sz="2400" dirty="0"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Random Forest is a </a:t>
                </a:r>
                <a:r>
                  <a:rPr lang="en-US" sz="2400" dirty="0" err="1">
                    <a:latin typeface="+mn-lt"/>
                  </a:rPr>
                  <a:t>SimE</a:t>
                </a:r>
                <a:r>
                  <a:rPr lang="en-US" sz="2400" dirty="0">
                    <a:latin typeface="+mn-lt"/>
                  </a:rPr>
                  <a:t> “with a twist”: each split considers a random sample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predictors out of full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n-lt"/>
                  </a:rPr>
                  <a:t> predictors</a:t>
                </a:r>
              </a:p>
              <a:p>
                <a:r>
                  <a:rPr lang="en-US" sz="2400" dirty="0">
                    <a:latin typeface="+mn-lt"/>
                  </a:rPr>
                  <a:t>Split is allowed to use one of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+mn-lt"/>
                  </a:rPr>
                  <a:t> predictors</a:t>
                </a:r>
              </a:p>
              <a:p>
                <a:r>
                  <a:rPr lang="en-US" sz="2400" dirty="0">
                    <a:latin typeface="+mn-lt"/>
                  </a:rPr>
                  <a:t>Typically,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≈√</m:t>
                    </m:r>
                    <m:r>
                      <a:rPr lang="en-US" sz="24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Therefore, on average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400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of the splits will not consider the strongest predictor</a:t>
                </a:r>
              </a:p>
              <a:p>
                <a:r>
                  <a:rPr lang="en-US" sz="2400" dirty="0">
                    <a:latin typeface="+mn-lt"/>
                  </a:rPr>
                  <a:t>De-correlates the trees – resulting in less variable and more reliable trees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D834E-73DC-B141-8466-965220150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22313" y="1940146"/>
                <a:ext cx="6834187" cy="5617194"/>
              </a:xfrm>
              <a:blipFill>
                <a:blip r:embed="rId3"/>
                <a:stretch>
                  <a:fillRect l="-2496" t="-1627" r="-3565" b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94316C-3507-4F4E-B3A6-38E35C8F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553998"/>
          </a:xfrm>
        </p:spPr>
        <p:txBody>
          <a:bodyPr/>
          <a:lstStyle/>
          <a:p>
            <a:pPr algn="ctr"/>
            <a:r>
              <a:rPr lang="en-US" b="0" i="1" dirty="0"/>
              <a:t>Simple Tree Ensemble vs. Random Forest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D1B48-8BBE-BE48-BEBA-F72A7D208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074" name="Picture 2" descr="How Does the Random Forest Algorithm Work in Machine Learning">
            <a:extLst>
              <a:ext uri="{FF2B5EF4-FFF2-40B4-BE49-F238E27FC236}">
                <a16:creationId xmlns:a16="http://schemas.microsoft.com/office/drawing/2014/main" id="{96324BB3-7E0B-2846-B4E0-F30C671A7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4334" r="22500"/>
          <a:stretch/>
        </p:blipFill>
        <p:spPr bwMode="auto">
          <a:xfrm>
            <a:off x="7898250" y="2896945"/>
            <a:ext cx="60706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74D70A27-7CA4-4EDA-986F-BB36BE9F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78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0F1D5-925F-46CA-BE01-2A95C734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32" y="3653108"/>
            <a:ext cx="971550" cy="981075"/>
          </a:xfrm>
          <a:prstGeom prst="rect">
            <a:avLst/>
          </a:prstGeom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82614265-73E9-4604-BF4A-1C81B5DA3F6A}"/>
              </a:ext>
            </a:extLst>
          </p:cNvPr>
          <p:cNvSpPr/>
          <p:nvPr/>
        </p:nvSpPr>
        <p:spPr>
          <a:xfrm rot="4257775">
            <a:off x="3670555" y="932839"/>
            <a:ext cx="1132154" cy="3630535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FE88159-753E-4939-BB4A-8A8CB28F5B4A}"/>
              </a:ext>
            </a:extLst>
          </p:cNvPr>
          <p:cNvSpPr/>
          <p:nvPr/>
        </p:nvSpPr>
        <p:spPr>
          <a:xfrm>
            <a:off x="3272219" y="4106913"/>
            <a:ext cx="2388301" cy="402501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4" y="358030"/>
            <a:ext cx="12174912" cy="553999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Diet Effect in DSS-Induced IBD Model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8501175" y="1347152"/>
            <a:ext cx="5850739" cy="5680799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>
                <a:latin typeface="+mn-lt"/>
                <a:cs typeface="+mn-cs"/>
              </a:rPr>
              <a:t>Dextran sodium sulfate (</a:t>
            </a:r>
            <a:r>
              <a:rPr lang="en-US" sz="2200" b="1" i="1" dirty="0">
                <a:latin typeface="+mn-lt"/>
                <a:cs typeface="+mn-cs"/>
              </a:rPr>
              <a:t>DSS</a:t>
            </a:r>
            <a:r>
              <a:rPr lang="en-US" sz="2200" dirty="0">
                <a:latin typeface="+mn-lt"/>
                <a:cs typeface="+mn-cs"/>
              </a:rPr>
              <a:t>) is commonly used in inflammatory bowel disease (</a:t>
            </a:r>
            <a:r>
              <a:rPr lang="en-US" sz="2200" b="1" i="1" dirty="0">
                <a:latin typeface="+mn-lt"/>
                <a:cs typeface="+mn-cs"/>
              </a:rPr>
              <a:t>IBD</a:t>
            </a:r>
            <a:r>
              <a:rPr lang="en-US" sz="2200" dirty="0">
                <a:latin typeface="+mn-lt"/>
                <a:cs typeface="+mn-cs"/>
              </a:rPr>
              <a:t>) models. Alternatively, lipopolysaccharide (LPS) can be used to induce inflammation.</a:t>
            </a:r>
          </a:p>
          <a:p>
            <a:pPr hangingPunct="1"/>
            <a:r>
              <a:rPr lang="en-US" sz="2200" dirty="0"/>
              <a:t>The animal is then treated with an anti-inflammatory compound or a special diet that contains anti-inflammatory chemicals.</a:t>
            </a:r>
          </a:p>
          <a:p>
            <a:pPr hangingPunct="1"/>
            <a:r>
              <a:rPr lang="en-US" sz="2200" dirty="0">
                <a:latin typeface="+mn-lt"/>
                <a:cs typeface="+mn-cs"/>
              </a:rPr>
              <a:t>Some foods (e.g. cranberries) contain chemicals that can be processed by gut bacteria and produce anti-inflammatory metabolites (short-chain fatty acids (SCFA), n-butyrate, etc., see </a:t>
            </a:r>
            <a:r>
              <a:rPr lang="en-US" sz="2200" dirty="0">
                <a:latin typeface="+mn-lt"/>
                <a:cs typeface="+mn-cs"/>
                <a:hlinkClick r:id="rId5"/>
              </a:rPr>
              <a:t>this reference</a:t>
            </a:r>
            <a:r>
              <a:rPr lang="en-US" sz="2200" dirty="0">
                <a:latin typeface="+mn-lt"/>
                <a:cs typeface="+mn-cs"/>
              </a:rPr>
              <a:t>, for example) that can activate host’s Treg cells.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3C7A4D-0FC3-4A45-8098-BEEE2F37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" y="3195103"/>
            <a:ext cx="4439322" cy="28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ACCC1F83-FC72-4496-9164-34165EABE1A9}"/>
              </a:ext>
            </a:extLst>
          </p:cNvPr>
          <p:cNvSpPr/>
          <p:nvPr/>
        </p:nvSpPr>
        <p:spPr>
          <a:xfrm rot="8098465" flipH="1">
            <a:off x="2930313" y="4194954"/>
            <a:ext cx="1152654" cy="3505888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5F56F9-B897-4E14-820F-CB0F4F9090EF}"/>
              </a:ext>
            </a:extLst>
          </p:cNvPr>
          <p:cNvSpPr/>
          <p:nvPr/>
        </p:nvSpPr>
        <p:spPr>
          <a:xfrm>
            <a:off x="4375506" y="5735879"/>
            <a:ext cx="2135308" cy="2196075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E3E8E-4B6C-4430-95C3-76BE98C7E2E8}"/>
              </a:ext>
            </a:extLst>
          </p:cNvPr>
          <p:cNvSpPr/>
          <p:nvPr/>
        </p:nvSpPr>
        <p:spPr>
          <a:xfrm>
            <a:off x="5741905" y="3262132"/>
            <a:ext cx="2171420" cy="2196075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A64163-5CA6-4804-8220-2B5D3ACCE725}"/>
              </a:ext>
            </a:extLst>
          </p:cNvPr>
          <p:cNvSpPr/>
          <p:nvPr/>
        </p:nvSpPr>
        <p:spPr>
          <a:xfrm>
            <a:off x="4241653" y="1225448"/>
            <a:ext cx="2135308" cy="2196075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042DD-3DAF-4BD8-A073-72BE208E55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92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0F1D5-925F-46CA-BE01-2A95C734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132" y="3653108"/>
            <a:ext cx="971550" cy="981075"/>
          </a:xfrm>
          <a:prstGeom prst="rect">
            <a:avLst/>
          </a:prstGeom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82614265-73E9-4604-BF4A-1C81B5DA3F6A}"/>
              </a:ext>
            </a:extLst>
          </p:cNvPr>
          <p:cNvSpPr/>
          <p:nvPr/>
        </p:nvSpPr>
        <p:spPr>
          <a:xfrm rot="4257775">
            <a:off x="3670555" y="932839"/>
            <a:ext cx="1132154" cy="3630535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FE88159-753E-4939-BB4A-8A8CB28F5B4A}"/>
              </a:ext>
            </a:extLst>
          </p:cNvPr>
          <p:cNvSpPr/>
          <p:nvPr/>
        </p:nvSpPr>
        <p:spPr>
          <a:xfrm>
            <a:off x="3272219" y="4106913"/>
            <a:ext cx="2388301" cy="402501"/>
          </a:xfrm>
          <a:prstGeom prst="rightArrow">
            <a:avLst/>
          </a:pr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30212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21212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4" y="358030"/>
            <a:ext cx="12174912" cy="5539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>
                <a:latin typeface="+mn-lt"/>
              </a:rPr>
              <a:t>Aside: Bacterial Communities Can be Used as Treatment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8501175" y="1347152"/>
            <a:ext cx="5850739" cy="5680799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Several drug development programs considered using specific bacterial cocktails as the treatment to restore homeostasis in guts.</a:t>
            </a:r>
          </a:p>
          <a:p>
            <a:pPr hangingPunct="1"/>
            <a:r>
              <a:rPr lang="en-US" sz="2200" dirty="0"/>
              <a:t>Vedanta Biosciences collaborated with Janssen R&amp;D on VE202 cocktail development (mixture of 11 or more bacterial strains isolated from a healthy subject, based on work by </a:t>
            </a:r>
            <a:r>
              <a:rPr lang="en-US" sz="2200" dirty="0" err="1"/>
              <a:t>Atarashi</a:t>
            </a:r>
            <a:r>
              <a:rPr lang="en-US" sz="2200" dirty="0"/>
              <a:t> et al). </a:t>
            </a:r>
          </a:p>
          <a:p>
            <a:pPr hangingPunct="1"/>
            <a:r>
              <a:rPr lang="en-US" sz="2200" dirty="0"/>
              <a:t>If successful, it can repopulate guts of patients suffering from ulcerative colitis and Crohn’s disease with beneficial bacteria and reduce/eliminate inflammation.</a:t>
            </a:r>
          </a:p>
          <a:p>
            <a:pPr hangingPunct="1"/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3C7A4D-0FC3-4A45-8098-BEEE2F37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" y="3195103"/>
            <a:ext cx="4439322" cy="28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ACCC1F83-FC72-4496-9164-34165EABE1A9}"/>
              </a:ext>
            </a:extLst>
          </p:cNvPr>
          <p:cNvSpPr/>
          <p:nvPr/>
        </p:nvSpPr>
        <p:spPr>
          <a:xfrm rot="8098465" flipH="1">
            <a:off x="2930313" y="4194954"/>
            <a:ext cx="1152654" cy="3505888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E3E8E-4B6C-4430-95C3-76BE98C7E2E8}"/>
              </a:ext>
            </a:extLst>
          </p:cNvPr>
          <p:cNvSpPr/>
          <p:nvPr/>
        </p:nvSpPr>
        <p:spPr>
          <a:xfrm>
            <a:off x="5741905" y="3262132"/>
            <a:ext cx="2171420" cy="2196075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A64163-5CA6-4804-8220-2B5D3ACCE725}"/>
              </a:ext>
            </a:extLst>
          </p:cNvPr>
          <p:cNvSpPr/>
          <p:nvPr/>
        </p:nvSpPr>
        <p:spPr>
          <a:xfrm>
            <a:off x="4241653" y="1225448"/>
            <a:ext cx="2135308" cy="2196075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22BE7B-370C-4735-8AA2-CA8B4FA785AF}"/>
              </a:ext>
            </a:extLst>
          </p:cNvPr>
          <p:cNvSpPr/>
          <p:nvPr/>
        </p:nvSpPr>
        <p:spPr>
          <a:xfrm>
            <a:off x="4264636" y="5652520"/>
            <a:ext cx="2388301" cy="2425307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70E8A-CF5B-4BB0-999B-7FDD9A008B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205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F142-4674-BC41-AE69-14257B32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4" y="358030"/>
            <a:ext cx="12174912" cy="733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1" dirty="0">
                <a:latin typeface="+mn-lt"/>
              </a:rPr>
              <a:t>Aside: Bacterial Communities Can be Used as Treatment</a:t>
            </a:r>
          </a:p>
        </p:txBody>
      </p:sp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210C1BB-622A-40D4-8B9B-C42904FDD828}"/>
              </a:ext>
            </a:extLst>
          </p:cNvPr>
          <p:cNvSpPr txBox="1">
            <a:spLocks/>
          </p:cNvSpPr>
          <p:nvPr/>
        </p:nvSpPr>
        <p:spPr>
          <a:xfrm>
            <a:off x="234545" y="5459901"/>
            <a:ext cx="9617793" cy="2342552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/>
            <a:r>
              <a:rPr lang="en-US" sz="2200" dirty="0"/>
              <a:t>Challenges for developing such bacterial treatment: </a:t>
            </a:r>
          </a:p>
          <a:p>
            <a:pPr hangingPunct="1"/>
            <a:r>
              <a:rPr lang="en-US" sz="2200" dirty="0"/>
              <a:t>High cost of R&amp;D and manufacturing</a:t>
            </a:r>
          </a:p>
          <a:p>
            <a:pPr hangingPunct="1"/>
            <a:r>
              <a:rPr lang="en-US" sz="2200" dirty="0"/>
              <a:t>Intellectual property protection (what is being patented – the mixture, the formulation, delivery system to avoid destruction in stomach, …)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FD38C2-3CC8-4A1C-99FB-3DF8AEC7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95" y="1186153"/>
            <a:ext cx="3605340" cy="34244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26705A-AD11-48A2-822A-ED1BE6B173C2}"/>
              </a:ext>
            </a:extLst>
          </p:cNvPr>
          <p:cNvSpPr/>
          <p:nvPr/>
        </p:nvSpPr>
        <p:spPr>
          <a:xfrm>
            <a:off x="498169" y="4587734"/>
            <a:ext cx="543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Percentages of FOXP31 cells within the CD41 cell population in IQI </a:t>
            </a:r>
            <a:r>
              <a:rPr lang="en-US" sz="1600" dirty="0" err="1"/>
              <a:t>exGF</a:t>
            </a:r>
            <a:r>
              <a:rPr lang="en-US" sz="1600" dirty="0"/>
              <a:t> mice colonized with the indicated mix (</a:t>
            </a:r>
            <a:r>
              <a:rPr lang="en-US" sz="1600" dirty="0" err="1"/>
              <a:t>Atarashi</a:t>
            </a:r>
            <a:r>
              <a:rPr lang="en-US" sz="1600" dirty="0"/>
              <a:t> 2013)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762D39-5636-48FA-BF13-8C8AAC65D0F1}"/>
              </a:ext>
            </a:extLst>
          </p:cNvPr>
          <p:cNvSpPr/>
          <p:nvPr/>
        </p:nvSpPr>
        <p:spPr>
          <a:xfrm>
            <a:off x="4353059" y="1271962"/>
            <a:ext cx="99811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Regional and cultural differences of patients: culinary preferences and ingredients, exposure to the environment, genetics, …)</a:t>
            </a:r>
          </a:p>
        </p:txBody>
      </p:sp>
      <p:pic>
        <p:nvPicPr>
          <p:cNvPr id="18" name="Picture 2" descr="https://journals.plos.org/plosone/article/figure/image?size=large&amp;id=info:doi/10.1371/journal.pone.0022109.g008">
            <a:extLst>
              <a:ext uri="{FF2B5EF4-FFF2-40B4-BE49-F238E27FC236}">
                <a16:creationId xmlns:a16="http://schemas.microsoft.com/office/drawing/2014/main" id="{547191D2-99F1-4E88-86D5-9D55CCFC1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694" y="2135754"/>
            <a:ext cx="3703637" cy="385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448628-66A9-49AA-920A-EEF3C62A2EEF}"/>
              </a:ext>
            </a:extLst>
          </p:cNvPr>
          <p:cNvSpPr/>
          <p:nvPr/>
        </p:nvSpPr>
        <p:spPr>
          <a:xfrm>
            <a:off x="9444694" y="6082483"/>
            <a:ext cx="4805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Comparison of Korean gut microbial communities to that of non-Korean people (Nam 2011)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35EB-F643-4170-8D76-3A8D789094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943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rci.rutgers.edu/~pharmsci/Images/Header2.jpg">
            <a:extLst>
              <a:ext uri="{FF2B5EF4-FFF2-40B4-BE49-F238E27FC236}">
                <a16:creationId xmlns:a16="http://schemas.microsoft.com/office/drawing/2014/main" id="{57E0279E-C653-4246-A06B-5708C35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053" y="7348652"/>
            <a:ext cx="3037902" cy="7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E6AE-7D18-4D97-A4B6-5D75BE69F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AC430B1-7EC9-4235-B290-84BA06C73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978040"/>
              </p:ext>
            </p:extLst>
          </p:nvPr>
        </p:nvGraphicFramePr>
        <p:xfrm>
          <a:off x="3232304" y="1747793"/>
          <a:ext cx="8000999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27AB8DD-07F1-4C93-9A22-CF614C7612F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130" b="36594"/>
          <a:stretch/>
        </p:blipFill>
        <p:spPr>
          <a:xfrm>
            <a:off x="3358054" y="4013751"/>
            <a:ext cx="2090959" cy="449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6D991A-40AA-4843-91DD-A8CD26DECB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2323" y="4094555"/>
            <a:ext cx="1285615" cy="910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95072-B7FB-4DB9-8F76-09D967800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2754" y="1644942"/>
            <a:ext cx="990600" cy="1543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B379BF-860A-4FAE-A889-4D8536508E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1918" y="1640461"/>
            <a:ext cx="1530935" cy="1530935"/>
          </a:xfrm>
          <a:prstGeom prst="rect">
            <a:avLst/>
          </a:prstGeom>
        </p:spPr>
      </p:pic>
      <p:pic>
        <p:nvPicPr>
          <p:cNvPr id="15" name="Picture 2" descr="Image result for janssen prd">
            <a:extLst>
              <a:ext uri="{FF2B5EF4-FFF2-40B4-BE49-F238E27FC236}">
                <a16:creationId xmlns:a16="http://schemas.microsoft.com/office/drawing/2014/main" id="{A1ADA76A-260E-4730-9569-7319E119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008" y="4002559"/>
            <a:ext cx="1382767" cy="6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54709E6-E823-4AB0-B2CF-180C1E8C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4" y="654679"/>
            <a:ext cx="12174912" cy="733772"/>
          </a:xfrm>
        </p:spPr>
        <p:txBody>
          <a:bodyPr>
            <a:normAutofit/>
          </a:bodyPr>
          <a:lstStyle/>
          <a:p>
            <a:pPr algn="ctr"/>
            <a:r>
              <a:rPr lang="en-US" b="0" i="1" dirty="0">
                <a:latin typeface="+mn-lt"/>
              </a:rPr>
              <a:t>Aside: Research Collaborations on VE202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563395B-1E02-4162-9820-4093DF89D7BC}"/>
              </a:ext>
            </a:extLst>
          </p:cNvPr>
          <p:cNvSpPr txBox="1">
            <a:spLocks/>
          </p:cNvSpPr>
          <p:nvPr/>
        </p:nvSpPr>
        <p:spPr>
          <a:xfrm>
            <a:off x="2592906" y="6648010"/>
            <a:ext cx="8545147" cy="1336891"/>
          </a:xfrm>
          <a:prstGeom prst="rect">
            <a:avLst/>
          </a:prstGeom>
        </p:spPr>
        <p:txBody>
          <a:bodyPr/>
          <a:lstStyle>
            <a:lvl1pPr marL="280988" marR="0" indent="-280988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688181" marR="0" indent="-32781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958291" marR="0" indent="-321869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1450848" marR="0" indent="-375514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–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1984337" marR="0" indent="-428142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2223639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2569282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2914925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3260568" marR="0" indent="-322600" algn="l" defTabSz="914400" rtl="0" latinLnBrk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12121"/>
              </a:buClr>
              <a:buSzPct val="100000"/>
              <a:buFont typeface="Arial"/>
              <a:buChar char="»"/>
              <a:tabLst/>
              <a:defRPr sz="2800" b="0" i="0" u="none" strike="noStrike" cap="none" spc="0" baseline="0">
                <a:ln>
                  <a:noFill/>
                </a:ln>
                <a:solidFill>
                  <a:srgbClr val="212121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hangingPunct="1">
              <a:buNone/>
            </a:pPr>
            <a:r>
              <a:rPr lang="en-US" sz="1800" dirty="0"/>
              <a:t>(*)Dr. Blaser is currently the director of the Center for Advanced Biotechnology and Medicine at Rutgers Biomedical and Health Sciences</a:t>
            </a:r>
          </a:p>
          <a:p>
            <a:pPr marL="0" indent="0" hangingPunct="1">
              <a:buNone/>
            </a:pPr>
            <a:r>
              <a:rPr lang="en-US" sz="1800" dirty="0"/>
              <a:t>(**) Dr. Sengupta is currently at Janssen PRD  </a:t>
            </a:r>
          </a:p>
        </p:txBody>
      </p:sp>
    </p:spTree>
    <p:extLst>
      <p:ext uri="{BB962C8B-B14F-4D97-AF65-F5344CB8AC3E}">
        <p14:creationId xmlns:p14="http://schemas.microsoft.com/office/powerpoint/2010/main" val="3756786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Janssen Our Promise Widescreen - COOL">
  <a:themeElements>
    <a:clrScheme name="Janssen Our Promise Widescreen - COOL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A0DF"/>
      </a:accent1>
      <a:accent2>
        <a:srgbClr val="003479"/>
      </a:accent2>
      <a:accent3>
        <a:srgbClr val="1C75BC"/>
      </a:accent3>
      <a:accent4>
        <a:srgbClr val="349941"/>
      </a:accent4>
      <a:accent5>
        <a:srgbClr val="6EBD44"/>
      </a:accent5>
      <a:accent6>
        <a:srgbClr val="7E2E78"/>
      </a:accent6>
      <a:hlink>
        <a:srgbClr val="0000FF"/>
      </a:hlink>
      <a:folHlink>
        <a:srgbClr val="FF00FF"/>
      </a:folHlink>
    </a:clrScheme>
    <a:fontScheme name="Janssen Our Promise Widescreen - COO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Janssen Our Promise Widescreen - COO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30212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30212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Janssen Our Promise Widescreen - COOL">
  <a:themeElements>
    <a:clrScheme name="Janssen Our Promise – COOL">
      <a:dk1>
        <a:srgbClr val="212121"/>
      </a:dk1>
      <a:lt1>
        <a:srgbClr val="FFFFFF"/>
      </a:lt1>
      <a:dk2>
        <a:srgbClr val="646464"/>
      </a:dk2>
      <a:lt2>
        <a:srgbClr val="F4F4F4"/>
      </a:lt2>
      <a:accent1>
        <a:srgbClr val="00A0DF"/>
      </a:accent1>
      <a:accent2>
        <a:srgbClr val="003479"/>
      </a:accent2>
      <a:accent3>
        <a:srgbClr val="1C75BC"/>
      </a:accent3>
      <a:accent4>
        <a:srgbClr val="349941"/>
      </a:accent4>
      <a:accent5>
        <a:srgbClr val="6EBD44"/>
      </a:accent5>
      <a:accent6>
        <a:srgbClr val="7E2E78"/>
      </a:accent6>
      <a:hlink>
        <a:srgbClr val="00A0DE"/>
      </a:hlink>
      <a:folHlink>
        <a:srgbClr val="636363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DF2A73-5A31-5B45-B812-29C9C639DC3A}" vid="{09BA5CA5-A7C5-604E-82A1-9320D27E1E46}"/>
    </a:ext>
  </a:extLst>
</a:theme>
</file>

<file path=ppt/theme/theme3.xml><?xml version="1.0" encoding="utf-8"?>
<a:theme xmlns:a="http://schemas.openxmlformats.org/drawingml/2006/main" name="Janssen Our Promise Widescreen - COOL">
  <a:themeElements>
    <a:clrScheme name="Janssen Our Promise Widescreen - COO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0DF"/>
      </a:accent1>
      <a:accent2>
        <a:srgbClr val="003479"/>
      </a:accent2>
      <a:accent3>
        <a:srgbClr val="1C75BC"/>
      </a:accent3>
      <a:accent4>
        <a:srgbClr val="349941"/>
      </a:accent4>
      <a:accent5>
        <a:srgbClr val="6EBD44"/>
      </a:accent5>
      <a:accent6>
        <a:srgbClr val="7E2E78"/>
      </a:accent6>
      <a:hlink>
        <a:srgbClr val="0000FF"/>
      </a:hlink>
      <a:folHlink>
        <a:srgbClr val="FF00FF"/>
      </a:folHlink>
    </a:clrScheme>
    <a:fontScheme name="Janssen Our Promise Widescreen - COO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Janssen Our Promise Widescreen - COO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30212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30212" rtl="0" fontAlgn="auto" latinLnBrk="0" hangingPunct="0">
          <a:lnSpc>
            <a:spcPct val="100000"/>
          </a:lnSpc>
          <a:spcBef>
            <a:spcPts val="1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3D4B13D2B15842AFC22DC9102EC80E" ma:contentTypeVersion="11" ma:contentTypeDescription="Create a new document." ma:contentTypeScope="" ma:versionID="3b682e99cb0896a36e2ed93af870d926">
  <xsd:schema xmlns:xsd="http://www.w3.org/2001/XMLSchema" xmlns:xs="http://www.w3.org/2001/XMLSchema" xmlns:p="http://schemas.microsoft.com/office/2006/metadata/properties" xmlns:ns2="e28a13ee-804b-409a-99d6-6dc8f6ed1832" xmlns:ns3="86418381-eb21-4b31-822f-aa356da0eb16" targetNamespace="http://schemas.microsoft.com/office/2006/metadata/properties" ma:root="true" ma:fieldsID="24974f3939c4f3e389c7d2889417b900" ns2:_="" ns3:_="">
    <xsd:import namespace="e28a13ee-804b-409a-99d6-6dc8f6ed1832"/>
    <xsd:import namespace="86418381-eb21-4b31-822f-aa356da0eb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a13ee-804b-409a-99d6-6dc8f6ed18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18381-eb21-4b31-822f-aa356da0e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A47476-BC54-4901-BE1B-75DA9BF7E4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F1B076-D180-432B-B9E4-F5FE8A278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8a13ee-804b-409a-99d6-6dc8f6ed1832"/>
    <ds:schemaRef ds:uri="86418381-eb21-4b31-822f-aa356da0e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283DFE-5CA7-4C38-8946-F2282BE1D885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28a13ee-804b-409a-99d6-6dc8f6ed1832"/>
    <ds:schemaRef ds:uri="86418381-eb21-4b31-822f-aa356da0eb16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3910</Words>
  <Application>Microsoft Office PowerPoint</Application>
  <PresentationFormat>Custom</PresentationFormat>
  <Paragraphs>625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Cambria Math</vt:lpstr>
      <vt:lpstr>Courier New</vt:lpstr>
      <vt:lpstr>Georgia</vt:lpstr>
      <vt:lpstr>Verdana</vt:lpstr>
      <vt:lpstr>Janssen Our Promise Widescreen - COOL</vt:lpstr>
      <vt:lpstr>1_Janssen Our Promise Widescreen - COOL</vt:lpstr>
      <vt:lpstr>Combining and Interpreting Data  in Microbiome Studies</vt:lpstr>
      <vt:lpstr>Agenda</vt:lpstr>
      <vt:lpstr>1. Introduction</vt:lpstr>
      <vt:lpstr>What is microbiome?</vt:lpstr>
      <vt:lpstr>In Vivo Models to Study Microbiome</vt:lpstr>
      <vt:lpstr>Diet Effect in DSS-Induced IBD Model</vt:lpstr>
      <vt:lpstr>Aside: Bacterial Communities Can be Used as Treatment</vt:lpstr>
      <vt:lpstr>Aside: Bacterial Communities Can be Used as Treatment</vt:lpstr>
      <vt:lpstr>Aside: Research Collaborations on VE202</vt:lpstr>
      <vt:lpstr>Microbiome Studies at Dr. Kong’s Lab</vt:lpstr>
      <vt:lpstr>2. Effect of PEITC diet on Nrf2 KO vs. WT Mice</vt:lpstr>
      <vt:lpstr>Nrf2 KO PEITC Study Design</vt:lpstr>
      <vt:lpstr>Nrf2 KO PEITC Study Design</vt:lpstr>
      <vt:lpstr>Nrf2 KO PEITC Sample Collection and Processing</vt:lpstr>
      <vt:lpstr>Nrf2 KO PEITC Data Processing: FastQ Files</vt:lpstr>
      <vt:lpstr>Nrf2 KO PEITC Data Processing with DADA2</vt:lpstr>
      <vt:lpstr>Nrf2 KO PEITC Alpha Diversity</vt:lpstr>
      <vt:lpstr>Nrf2 KO PEITC Average Alpha Diversity</vt:lpstr>
      <vt:lpstr>Bacteroidetes vs. Firmicutes Ratio</vt:lpstr>
      <vt:lpstr>Nrf2 KO PEITC: Bacteroidetes vs. Firmicutes</vt:lpstr>
      <vt:lpstr>Nrf2 KO PEITC: PCA on Phylum Level</vt:lpstr>
      <vt:lpstr>3. PEITC and Cranberry diet in DSS-treated WT and Nrf2 KO Mice</vt:lpstr>
      <vt:lpstr>DSS-Induced IBD Study Design</vt:lpstr>
      <vt:lpstr>Data Processing</vt:lpstr>
      <vt:lpstr>Alpha Diversity</vt:lpstr>
      <vt:lpstr>Average Alpha Diversity</vt:lpstr>
      <vt:lpstr>Bacteroidetes vs. Firmicutes</vt:lpstr>
      <vt:lpstr>PCA on Phylum Level</vt:lpstr>
      <vt:lpstr>PCA on Phylum Level Labeled by Treatment</vt:lpstr>
      <vt:lpstr>Microbial Metabolites</vt:lpstr>
      <vt:lpstr>Microbial Metabolites: Aminoacids</vt:lpstr>
      <vt:lpstr>Microbial Metabolites: Aminoacids PCA</vt:lpstr>
      <vt:lpstr>Microbial Metabolites: Aminoacids PCA Week 6</vt:lpstr>
      <vt:lpstr>Microbial Metabolites: Aminoacids PCA Week 6</vt:lpstr>
      <vt:lpstr>Compositional Omics Model-Based Integration (COMBI)</vt:lpstr>
      <vt:lpstr>COMBI: Late Timepoint Phlylum + Aminoacids by Genotype</vt:lpstr>
      <vt:lpstr>COMBI: Late Timepoint  Phlylum + Aminoacids by Treatment</vt:lpstr>
      <vt:lpstr>Conclusion:  Usefulness of the exploratory analysis</vt:lpstr>
      <vt:lpstr>Lessons Learned and Future Work</vt:lpstr>
      <vt:lpstr>Acknowledgment</vt:lpstr>
      <vt:lpstr>PowerPoint Presentation</vt:lpstr>
      <vt:lpstr>Backup: Ensemble Learning and Random Forest</vt:lpstr>
      <vt:lpstr>What is Ensemble Learning?</vt:lpstr>
      <vt:lpstr>Ensemble Learning Steps</vt:lpstr>
      <vt:lpstr>The Idea of Bootstrap Aggregating (aka Bagging)  Bagging Only Ensemble (BagE)</vt:lpstr>
      <vt:lpstr>Using BagE on Microbiome Data</vt:lpstr>
      <vt:lpstr>BagE: Aggregating Multiple Trees </vt:lpstr>
      <vt:lpstr>Limitations of BagE</vt:lpstr>
      <vt:lpstr>Simple Ensemble with Simple Random Filter (SimE)</vt:lpstr>
      <vt:lpstr>Using SimE for OTU Table Analysis</vt:lpstr>
      <vt:lpstr>Simple Tree Ensemble vs. Random Forest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Talloen, Willem [JRDBE]</dc:creator>
  <cp:lastModifiedBy>Sargsyan, Davit [JRDUS]</cp:lastModifiedBy>
  <cp:revision>235</cp:revision>
  <dcterms:modified xsi:type="dcterms:W3CDTF">2021-02-03T16:43:29Z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0x010100CE3D4B13D2B15842AFC22DC9102EC80E</vt:lpwstr>
  </property>
</Properties>
</file>